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1pPr>
    <a:lvl2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2pPr>
    <a:lvl3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3pPr>
    <a:lvl4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4pPr>
    <a:lvl5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5pPr>
    <a:lvl6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6pPr>
    <a:lvl7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7pPr>
    <a:lvl8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8pPr>
    <a:lvl9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9pPr>
  </p:defaultTextStyle>
  <p:extLst>
    <p:ext uri="{EFAFB233-063F-42B5-8137-9DF3F51BA10A}">
      <p15:sldGuideLst xmlns:p15="http://schemas.microsoft.com/office/powerpoint/2012/main">
        <p15:guide id="1" orient="horz" pos="3072" userDrawn="1">
          <p15:clr>
            <a:srgbClr val="A4A3A4"/>
          </p15:clr>
        </p15:guide>
        <p15:guide id="2" pos="4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000000">
              <a:alpha val="25000"/>
            </a:srgbClr>
          </a:solidFill>
        </a:fill>
      </a:tcStyle>
    </a:band2H>
    <a:firstCo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DEDEDF">
              <a:alpha val="19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127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6"/>
    <p:restoredTop sz="62809"/>
  </p:normalViewPr>
  <p:slideViewPr>
    <p:cSldViewPr snapToGrid="0" snapToObjects="1">
      <p:cViewPr varScale="1">
        <p:scale>
          <a:sx n="47" d="100"/>
          <a:sy n="47" d="100"/>
        </p:scale>
        <p:origin x="2984" y="216"/>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I’m the software craftsperson at Codurance. The software consultancy company where </a:t>
            </a:r>
            <a:r>
              <a:rPr b="1"/>
              <a:t>we deliver value by crafting exceptional software.</a:t>
            </a:r>
          </a:p>
          <a:p>
            <a:endParaRPr b="1"/>
          </a:p>
          <a:p>
            <a:r>
              <a:t>What we do in Codurance is related to the topic of my today's talk. Our statement looks like the excerpt/paraphrase of one of the points from the software craftsmanship manifesto. We are </a:t>
            </a:r>
            <a:r>
              <a:rPr b="1"/>
              <a:t>advocates</a:t>
            </a:r>
            <a:r>
              <a:t> of Agile, Craftsmanship and Devops and any </a:t>
            </a:r>
            <a:r>
              <a:rPr b="1"/>
              <a:t>pragmatic approach which help us to deliver value to our customers.</a:t>
            </a:r>
            <a:r>
              <a:t> </a:t>
            </a:r>
          </a:p>
          <a:p>
            <a:endParaRPr/>
          </a:p>
          <a:p>
            <a:r>
              <a:t>Unfortunately, being a practitioner is not an easy job. Many times, we encounter a lot of resistance from people. “It doesn’t work for us.”, “We already tried this approach and it failed.”, “Our company is different.” are statements which we can hear during my work. </a:t>
            </a:r>
          </a:p>
          <a:p>
            <a:endParaRPr/>
          </a:p>
          <a:p>
            <a:r>
              <a:t>In my opinion, the source of this resistance has one main reason (among all others). It is a misunderstanding of practices which they introduce in their project.</a:t>
            </a:r>
          </a:p>
          <a:p>
            <a:endParaRPr/>
          </a:p>
          <a:p>
            <a:r>
              <a:t>Let’s take a closer look at all these practices and why they may not work in all places and what kind of mistakes we do. </a:t>
            </a:r>
          </a:p>
          <a:p>
            <a:endParaRPr/>
          </a:p>
          <a:p>
            <a:r>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pPr>
              <a:defRPr sz="1800"/>
            </a:pPr>
            <a:r>
              <a:t>… different styles of Test-Driven Development.</a:t>
            </a:r>
          </a:p>
          <a:p>
            <a:pPr>
              <a:defRPr sz="1800"/>
            </a:pPr>
            <a:r>
              <a:t>I explored Behaviour-Driven Development.</a:t>
            </a:r>
          </a:p>
          <a:p>
            <a:pPr>
              <a:defRPr sz="1800"/>
            </a:pPr>
            <a:r>
              <a:t>I started to recognise Code Smells in my code.</a:t>
            </a:r>
          </a:p>
          <a:p>
            <a:pPr>
              <a:defRPr sz="1800"/>
            </a:pPr>
            <a:r>
              <a:t>I’ve learned and applied SOLID principles.</a:t>
            </a:r>
          </a:p>
          <a:p>
            <a:pPr>
              <a:defRPr sz="1800"/>
            </a:pPr>
            <a:r>
              <a:t>I read book about 4 Rules of Simple Design.</a:t>
            </a:r>
          </a:p>
          <a:p>
            <a:pPr>
              <a:defRPr sz="1800"/>
            </a:pPr>
            <a:r>
              <a:t>I finally understood the role of Design Patterns and the meaning of building block in Domain-Driven Design.</a:t>
            </a:r>
          </a:p>
          <a:p>
            <a:pPr>
              <a:defRPr sz="1800" b="1"/>
            </a:pPr>
            <a:endParaRPr/>
          </a:p>
          <a:p>
            <a:pPr>
              <a:defRPr sz="1800" b="1"/>
            </a:pPr>
            <a:r>
              <a:t>All these elements are the building block of well-crafting a code. </a:t>
            </a:r>
            <a:endParaRPr b="0"/>
          </a:p>
          <a:p>
            <a:pPr>
              <a:defRPr sz="1800" b="1"/>
            </a:pPr>
            <a:endParaRPr b="0"/>
          </a:p>
          <a:p>
            <a:pPr>
              <a:defRPr sz="1800"/>
            </a:pPr>
            <a:r>
              <a:t>We should learn, understand and EVEN improve them. We should treat them as a necessary base for building any software. </a:t>
            </a:r>
            <a:r>
              <a:rPr b="1"/>
              <a:t>This is my understanding of well-crafted software.</a:t>
            </a:r>
          </a:p>
          <a:p>
            <a:pPr>
              <a:defRPr sz="1800"/>
            </a:pPr>
            <a:endParaRPr b="1"/>
          </a:p>
          <a:p>
            <a:pPr>
              <a:defRPr sz="1800"/>
            </a:pPr>
            <a:r>
              <a:t>When I try to introduce these building blocks, I always find someone who will say: </a:t>
            </a:r>
            <a:r>
              <a:rPr b="1"/>
              <a:t>“It is not allowed to do these things in our organisation.” or “It is waste of time.”. </a:t>
            </a:r>
          </a:p>
          <a:p>
            <a:pPr>
              <a:defRPr sz="1800"/>
            </a:pPr>
            <a:endParaRPr b="1"/>
          </a:p>
          <a:p>
            <a:pPr>
              <a:defRPr sz="1800"/>
            </a:pPr>
            <a:r>
              <a:t>I always have one analogy to change this attitude. </a:t>
            </a:r>
            <a:r>
              <a:rPr b="1"/>
              <a:t>I called it the Medicine Analogy.</a:t>
            </a:r>
            <a:r>
              <a:t> Imagine such a situation. You go to your doctor. Something is wrong with your body. </a:t>
            </a:r>
            <a:r>
              <a:rPr b="1"/>
              <a:t>You would never like to be treated by a doctor who is not educated and who doesn't use the best possible methods to cure you</a:t>
            </a:r>
            <a:r>
              <a:t>. </a:t>
            </a:r>
          </a:p>
          <a:p>
            <a:pPr>
              <a:defRPr sz="1800"/>
            </a:pPr>
            <a:r>
              <a:t>In the same way, your customer don’t want to have crap software created by you. They pay a lot of money to you to create a good software.</a:t>
            </a:r>
          </a:p>
          <a:p>
            <a:pPr>
              <a:defRPr sz="1800"/>
            </a:pPr>
            <a:endParaRPr/>
          </a:p>
          <a:p>
            <a:pPr>
              <a:defRPr sz="1800"/>
            </a:pPr>
            <a:r>
              <a:t>This is very strong analogy (because in most cases we are not responsible for a life of other people) but in my opinion, </a:t>
            </a:r>
            <a:r>
              <a:rPr b="1"/>
              <a:t>we should expect from ourselves the same quality as doctors expected from themselves.</a:t>
            </a:r>
            <a:r>
              <a:t> We are not creating some support devices which helps other. </a:t>
            </a:r>
            <a:r>
              <a:rPr b="1"/>
              <a:t>We are building the modern world. Software is everywhere.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pPr>
              <a:defRPr sz="2000"/>
            </a:pPr>
            <a:r>
              <a:t>Good. This point will be easier. </a:t>
            </a:r>
          </a:p>
          <a:p>
            <a:pPr>
              <a:defRPr sz="2000"/>
            </a:pPr>
            <a:endParaRPr/>
          </a:p>
          <a:p>
            <a:pPr>
              <a:defRPr sz="2000"/>
            </a:pPr>
            <a:r>
              <a:t>I read this statement few times and I could not understand at the beginning what is all about. After a few readings I recalled all my projects and </a:t>
            </a:r>
            <a:r>
              <a:rPr b="1"/>
              <a:t>it was epiphany</a:t>
            </a:r>
            <a:r>
              <a:t>.</a:t>
            </a:r>
          </a:p>
          <a:p>
            <a:pPr>
              <a:defRPr sz="2000"/>
            </a:pPr>
            <a:endParaRPr/>
          </a:p>
          <a:p>
            <a:pPr>
              <a:defRPr sz="2000"/>
            </a:pPr>
            <a:r>
              <a:t>One of the biggest issues of Agile is the way we response to our customer. During my first projects in Scrum, we reacted on all changes requested by our business people. Bugs, change of requirements in the middle of the sprint, anything. We didn’t care what it is.</a:t>
            </a:r>
          </a:p>
          <a:p>
            <a:pPr>
              <a:defRPr sz="2000"/>
            </a:pPr>
            <a:endParaRPr/>
          </a:p>
          <a:p>
            <a:pPr>
              <a:defRPr sz="2000"/>
            </a:pPr>
            <a:r>
              <a:rPr b="1"/>
              <a:t>We never reassessed the value of these changes to the project</a:t>
            </a:r>
            <a:r>
              <a:t>. We never asked if they </a:t>
            </a:r>
            <a:r>
              <a:rPr b="1"/>
              <a:t>bring any business value</a:t>
            </a:r>
            <a:r>
              <a:t> and, what is even more important, </a:t>
            </a:r>
            <a:r>
              <a:rPr b="1"/>
              <a:t>how they will affect the delivery of currently implemented feature. </a:t>
            </a:r>
            <a:r>
              <a:t>We blindly the followed the rule: “Responding to change over following a plan”. </a:t>
            </a:r>
          </a:p>
          <a:p>
            <a:pPr>
              <a:defRPr sz="2000"/>
            </a:pPr>
            <a:endParaRPr/>
          </a:p>
          <a:p>
            <a:pPr>
              <a:defRPr sz="2000"/>
            </a:pPr>
            <a:r>
              <a:t>This behaviour created untracked work which was invisible to everyone and in consequence lead to conflicts because </a:t>
            </a:r>
            <a:r>
              <a:rPr b="1"/>
              <a:t>we didn’t delivery what we promised</a:t>
            </a:r>
            <a:r>
              <a:t>. This point clearly tries to show us that our work should always be meaningful in the context of the business.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The next point of the Software Craftsmanship manifesto is about cooperation. </a:t>
            </a:r>
          </a:p>
          <a:p>
            <a:endParaRPr/>
          </a:p>
          <a:p>
            <a:r>
              <a:t>We met all here to increase our knowledge, to find out how we can improve our work, to help our customers having better experience. </a:t>
            </a:r>
            <a:r>
              <a:rPr b="1"/>
              <a:t>We create a community of professionals who are happy to continuously develop their skills. </a:t>
            </a:r>
          </a:p>
          <a:p>
            <a:endParaRPr b="1"/>
          </a:p>
          <a:p>
            <a:r>
              <a:t>This point force us to move outside our comfort zone and explore different possibilities of developing the software. Before I joined Codurance, I didn’t have enough </a:t>
            </a:r>
            <a:r>
              <a:rPr b="1"/>
              <a:t>courage </a:t>
            </a:r>
            <a:r>
              <a:t>to give presentations or to help organising community events. </a:t>
            </a:r>
            <a:r>
              <a:rPr b="1"/>
              <a:t>Now, the active participation in my communities is the part of me.</a:t>
            </a:r>
          </a:p>
          <a:p>
            <a:endParaRPr b="1"/>
          </a:p>
          <a:p>
            <a:r>
              <a:t>In your case, it doesn’t have to be the same path. It can any be activity which helps building groups of people who are happy to share and acquire knowledge about software development. You can participate in conference like this [thank you for being here], help to organise events and, what is the most important, always learn from others and teach others.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pPr>
              <a:defRPr sz="1900"/>
            </a:pPr>
            <a:r>
              <a:t>And the last point which I completely didn’t understand when I read it the first time. </a:t>
            </a:r>
          </a:p>
          <a:p>
            <a:pPr>
              <a:defRPr sz="1900"/>
            </a:pPr>
            <a:endParaRPr/>
          </a:p>
          <a:p>
            <a:pPr>
              <a:defRPr sz="1900"/>
            </a:pPr>
            <a:r>
              <a:t>I could not understand, in my naiveness, why the customer collaboration may not be productive. We COLLABORATE so we should be productive. </a:t>
            </a:r>
          </a:p>
          <a:p>
            <a:pPr>
              <a:defRPr sz="1900"/>
            </a:pPr>
            <a:endParaRPr/>
          </a:p>
          <a:p>
            <a:pPr>
              <a:defRPr sz="1900"/>
            </a:pPr>
            <a:r>
              <a:t>A few projects later, I understood that the PARTNERSHIP part is about mutual respect of both sides. Plenty of times, in a good faith, you give a good advice to your customer but they gracefully ignore this advice. You try to do you best but they derail your efforts of bringing project to the next level. </a:t>
            </a:r>
            <a:r>
              <a:rPr b="1"/>
              <a:t>This style is not a partnership, it is old way of thinking about software development as profession which is like assembly line in the factory where you receive tasks and execute them. </a:t>
            </a:r>
          </a:p>
          <a:p>
            <a:pPr>
              <a:defRPr sz="1900"/>
            </a:pPr>
            <a:endParaRPr b="1"/>
          </a:p>
          <a:p>
            <a:pPr>
              <a:defRPr sz="1900"/>
            </a:pPr>
            <a:r>
              <a:rPr b="1"/>
              <a:t>We are not without sin in these situations. We are not alway good partners. </a:t>
            </a:r>
            <a:r>
              <a:t>First, sometime we focus to much on the technological side of the project. We have a nice ability to make technological choices based on our own, private development. We choose Kubernetes, Node.js or any other sexy technology or language without thinking about the impact of these choices on our productivity and the delivery of the software. </a:t>
            </a:r>
          </a:p>
          <a:p>
            <a:pPr>
              <a:defRPr sz="1900"/>
            </a:pPr>
            <a:endParaRPr/>
          </a:p>
          <a:p>
            <a:pPr>
              <a:defRPr sz="1900"/>
            </a:pPr>
            <a:r>
              <a:t>Second, we are playing really dirty in some cases and we exploit the lack of technical knowledge of our partners. We don’t explained them in the </a:t>
            </a:r>
            <a:r>
              <a:rPr b="1"/>
              <a:t>understandable, non-technical way our choices and the limitations of our tools. </a:t>
            </a:r>
            <a:r>
              <a:t>We need to learn explaining the complexity of our problems to our business PARTNERS to allow them to understand that “adding a button to the web site” is not only work for our UI designer.</a:t>
            </a:r>
          </a:p>
          <a:p>
            <a:pPr>
              <a:defRPr sz="1900"/>
            </a:pPr>
            <a:endParaRPr/>
          </a:p>
          <a:p>
            <a:pPr>
              <a:defRPr sz="1900"/>
            </a:pPr>
            <a:r>
              <a:t>This is why it is so important to have mutual respect for each other’s experience and knowledge and we have to build the trust that both sides have the same goal - </a:t>
            </a:r>
            <a:r>
              <a:rPr b="1"/>
              <a:t>the best possible software which gives the business value.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pPr>
              <a:defRPr sz="2000"/>
            </a:pPr>
            <a:r>
              <a:t>All these amendments of the Agile manifesto improved and change my engagement with customers by introducing the elements of software development proficiency and professionalism.</a:t>
            </a:r>
          </a:p>
          <a:p>
            <a:pPr>
              <a:defRPr sz="2000"/>
            </a:pPr>
            <a:endParaRPr/>
          </a:p>
          <a:p>
            <a:pPr>
              <a:defRPr sz="2000"/>
            </a:pPr>
            <a:r>
              <a:rPr b="1"/>
              <a:t>Instead of shifting all my efforts to satisfy ALL customer needs</a:t>
            </a:r>
            <a:r>
              <a:t>, I also started to think about the quality of my work and </a:t>
            </a:r>
            <a:r>
              <a:rPr b="1"/>
              <a:t>how the lack of this quality can affect the deliver</a:t>
            </a:r>
            <a:r>
              <a:t> of the software which I create.</a:t>
            </a:r>
          </a:p>
          <a:p>
            <a:pPr>
              <a:defRPr sz="2000"/>
            </a:pPr>
            <a:endParaRPr/>
          </a:p>
          <a:p>
            <a:pPr>
              <a:defRPr sz="2000"/>
            </a:pPr>
            <a:r>
              <a:t>At the same time, this way of thinking about the software is very hard to introduce in our customers projects. The reason why it is so difficult is connected with </a:t>
            </a:r>
            <a:r>
              <a:rPr b="1"/>
              <a:t>the justification of using all good practices</a:t>
            </a:r>
            <a:r>
              <a:t>. </a:t>
            </a:r>
          </a:p>
          <a:p>
            <a:pPr>
              <a:defRPr sz="2000"/>
            </a:pPr>
            <a:endParaRPr/>
          </a:p>
          <a:p>
            <a:pPr>
              <a:defRPr sz="2000"/>
            </a:pPr>
            <a:r>
              <a:t>Practices like TDD or BDD, the continuous deployment or monitoring will be always under the constant scrutiny of business people because </a:t>
            </a:r>
            <a:r>
              <a:rPr b="1"/>
              <a:t>they may be seen as a waste of time, because they focus on the software creation, a craft and they don’t provide the direct business value.</a:t>
            </a:r>
          </a:p>
          <a:p>
            <a:pPr>
              <a:defRPr sz="2000"/>
            </a:pPr>
            <a:endParaRPr b="1"/>
          </a:p>
          <a:p>
            <a:pPr>
              <a:defRPr sz="2000"/>
            </a:pPr>
            <a:r>
              <a:t>I have to admit that I’m not always successful in introducing new ways of thinking about software in my projects. This monster sometimes win the game and recently, it gain also a very strong ally…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 DevOps. </a:t>
            </a:r>
          </a:p>
          <a:p>
            <a:endParaRPr/>
          </a:p>
          <a:p>
            <a:r>
              <a:t>This monster doesn’t even have manifesto. We only good examples from the industry and a lot of blogs and different books. </a:t>
            </a:r>
          </a:p>
          <a:p>
            <a:endParaRPr/>
          </a:p>
          <a:p>
            <a:r>
              <a:t>In this case, we cannot even say about the vague definition because there is no one, hard definition of DevOps. </a:t>
            </a:r>
          </a:p>
          <a:p>
            <a:endParaRPr/>
          </a:p>
          <a:p>
            <a:pPr>
              <a:defRPr b="1"/>
            </a:pPr>
            <a:r>
              <a:t>I always like to ask this question. What is the Devops in your opinion? [….Audience…] </a:t>
            </a:r>
          </a:p>
          <a:p>
            <a:endParaRPr/>
          </a:p>
          <a:p>
            <a:r>
              <a:t>I have a separate talk about DevOps and how the perception of this “movement” can cripple your team.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Let’s take a look shortly on this wikipedia’s definition of DevOps. </a:t>
            </a:r>
          </a:p>
          <a:p>
            <a:endParaRPr/>
          </a:p>
          <a:p>
            <a:r>
              <a:t>[READ IT]</a:t>
            </a:r>
          </a:p>
          <a:p>
            <a:r>
              <a:t>What does it mean unifying? Right?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“DevOps movement is to strongly ADVOCATE AUTOMATION and MONITORING </a:t>
            </a:r>
          </a:p>
          <a:p>
            <a:r>
              <a:t>(…), from integration, testing, releasing to deployment and infrastructure management.”</a:t>
            </a:r>
          </a:p>
          <a:p>
            <a:endParaRPr/>
          </a:p>
          <a:p>
            <a:r>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t>DevOps aims at  SHORTER DEVELOPMENT CYCLES,  INCREASE DEPLOYMENT FREQUENCY, more DEPENDABLE RELEASES, in close ALIGNMENT WITH BUSINESS OBJECTIVES”</a:t>
            </a:r>
          </a:p>
          <a:p>
            <a:endParaRPr/>
          </a:p>
          <a:p>
            <a:r>
              <a:t>Uffff… We get through this dry definition. </a:t>
            </a:r>
          </a:p>
          <a:p>
            <a:endParaRPr/>
          </a:p>
          <a:p>
            <a:r>
              <a:t>After reading that definition, the most common implementation of these words is </a:t>
            </a:r>
            <a:r>
              <a:rPr b="1"/>
              <a:t>“Let’s change the name of the team from Ops to DevOps”. Full stop.</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pPr>
              <a:defRPr sz="1800"/>
            </a:pPr>
            <a:r>
              <a:t>Ok. DevOps is all about these all things. All these ingredients are necessary to build the proper DevOps.</a:t>
            </a:r>
          </a:p>
          <a:p>
            <a:pPr>
              <a:defRPr sz="1800"/>
            </a:pPr>
            <a:endParaRPr/>
          </a:p>
          <a:p>
            <a:pPr>
              <a:defRPr sz="1800"/>
            </a:pPr>
            <a:r>
              <a:t>DevOps is about the continues delivery and short, frequent deployments.</a:t>
            </a:r>
          </a:p>
          <a:p>
            <a:pPr>
              <a:defRPr sz="1800"/>
            </a:pPr>
            <a:r>
              <a:t>It is about automation of our processes. </a:t>
            </a:r>
          </a:p>
          <a:p>
            <a:pPr>
              <a:defRPr sz="1800"/>
            </a:pPr>
            <a:r>
              <a:t>It is about the monitoring of your system.</a:t>
            </a:r>
          </a:p>
          <a:p>
            <a:pPr>
              <a:defRPr sz="1800"/>
            </a:pPr>
            <a:endParaRPr/>
          </a:p>
          <a:p>
            <a:pPr>
              <a:defRPr sz="1800"/>
            </a:pPr>
            <a:r>
              <a:t>This part is about tools and technicalities. </a:t>
            </a:r>
          </a:p>
          <a:p>
            <a:pPr>
              <a:defRPr sz="1800"/>
            </a:pPr>
            <a:endParaRPr/>
          </a:p>
          <a:p>
            <a:pPr>
              <a:defRPr sz="1800"/>
            </a:pPr>
            <a:r>
              <a:t>But for me, the most important part is about installing the culture and the environment where</a:t>
            </a:r>
          </a:p>
          <a:p>
            <a:pPr marL="285750" indent="-285750">
              <a:buSzPct val="100000"/>
              <a:buChar char="-"/>
              <a:defRPr sz="1800"/>
            </a:pPr>
            <a:r>
              <a:t>all team members understand the challenges of software development and IT operations.</a:t>
            </a:r>
          </a:p>
          <a:p>
            <a:pPr marL="285750" indent="-285750">
              <a:buSzPct val="100000"/>
              <a:buChar char="-"/>
              <a:defRPr sz="1800"/>
            </a:pPr>
            <a:r>
              <a:t>we share the responsibilities for software development and IT operations</a:t>
            </a:r>
          </a:p>
          <a:p>
            <a:pPr marL="349250" indent="-349250">
              <a:buSzPct val="100000"/>
              <a:buChar char="-"/>
              <a:defRPr sz="1800"/>
            </a:pPr>
            <a:r>
              <a:t>we reduce organisational silos by mutually respect our decisions and experience</a:t>
            </a:r>
          </a:p>
          <a:p>
            <a:pPr marL="349250" indent="-349250">
              <a:buSzPct val="100000"/>
              <a:buChar char="-"/>
              <a:defRPr sz="1800"/>
            </a:pPr>
            <a:r>
              <a:t>we continuously improve our organisation, our teams and technicalities to achieve our business objectives.</a:t>
            </a:r>
          </a:p>
          <a:p>
            <a:pPr>
              <a:defRPr sz="1800"/>
            </a:pPr>
            <a:endParaRPr/>
          </a:p>
          <a:p>
            <a:pPr>
              <a:defRPr sz="1800"/>
            </a:pPr>
            <a:r>
              <a:rPr b="1"/>
              <a:t>To my disappointment, the second part is neglected in many organisations</a:t>
            </a:r>
            <a:r>
              <a:t>. DevOps is just a shiny buzzword to create a honey trap for developers and system administrators. </a:t>
            </a:r>
          </a:p>
          <a:p>
            <a:pPr>
              <a:defRPr sz="1800"/>
            </a:pPr>
            <a:endParaRPr/>
          </a:p>
          <a:p>
            <a:pPr>
              <a:defRPr sz="1800"/>
            </a:pPr>
            <a:r>
              <a:t>These organisations just renamed teams names from “Ops” to “DevOps” and they still have the same processes, the same mistakes and the lack of continuous improvements. </a:t>
            </a:r>
          </a:p>
          <a:p>
            <a:pPr>
              <a:defRPr sz="1800"/>
            </a:pPr>
            <a:endParaRPr/>
          </a:p>
          <a:p>
            <a:pPr>
              <a:defRPr sz="1800"/>
            </a:pPr>
            <a:r>
              <a:t>They introduce new tools without understanding how they influence their project, their teams and their processes.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prstGeom prst="rect">
            <a:avLst/>
          </a:prstGeom>
        </p:spPr>
        <p:txBody>
          <a:bodyPr/>
          <a:lstStyle/>
          <a:p>
            <a:endParaRPr/>
          </a:p>
        </p:txBody>
      </p:sp>
      <p:sp>
        <p:nvSpPr>
          <p:cNvPr id="134" name="Shape 134"/>
          <p:cNvSpPr>
            <a:spLocks noGrp="1"/>
          </p:cNvSpPr>
          <p:nvPr>
            <p:ph type="body" sz="quarter" idx="1"/>
          </p:nvPr>
        </p:nvSpPr>
        <p:spPr>
          <a:prstGeom prst="rect">
            <a:avLst/>
          </a:prstGeom>
        </p:spPr>
        <p:txBody>
          <a:bodyPr/>
          <a:lstStyle/>
          <a:p>
            <a:r>
              <a:t>As I said, in Codurance try to </a:t>
            </a:r>
            <a:r>
              <a:rPr b="1"/>
              <a:t>share with our customers</a:t>
            </a:r>
            <a:r>
              <a:t> the values of two manifestos. </a:t>
            </a:r>
          </a:p>
          <a:p>
            <a:endParaRPr/>
          </a:p>
          <a:p>
            <a:r>
              <a:t>It is </a:t>
            </a:r>
            <a:r>
              <a:rPr b="1"/>
              <a:t>Agile and Software Craftsmanship Manifestos</a:t>
            </a:r>
            <a:r>
              <a:t>. I can say that it is </a:t>
            </a:r>
            <a:r>
              <a:rPr b="1"/>
              <a:t>not an easy task</a:t>
            </a:r>
            <a:r>
              <a:t> to share these values because the understanding of these documents can be different in different places. Different people have different opinions about what is Agile and Software Craftsmanship.</a:t>
            </a:r>
          </a:p>
          <a:p>
            <a:endParaRPr/>
          </a:p>
          <a:p>
            <a:r>
              <a:t>I don’t blame people to have a </a:t>
            </a:r>
            <a:r>
              <a:rPr b="1"/>
              <a:t>diverse view</a:t>
            </a:r>
            <a:r>
              <a:t> on Agile, because if we look at the Agile manifesto…</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r>
              <a:t>Ok. We complained a little bit but the questions is “how to fight with these monsters?”.</a:t>
            </a:r>
          </a:p>
          <a:p>
            <a:endParaRPr/>
          </a:p>
          <a:p>
            <a:endParaRPr/>
          </a:p>
          <a:p>
            <a:r>
              <a:t>Agile, Software Craftsmanship and DevOps gave recipes for solving the problems in different areas of Software Development.</a:t>
            </a:r>
          </a:p>
          <a:p>
            <a:endParaRPr/>
          </a:p>
          <a:p>
            <a:pPr>
              <a:defRPr b="1"/>
            </a:pPr>
            <a:r>
              <a:t>I propose to create the recipe how to apply them together and in the right way.</a:t>
            </a:r>
          </a:p>
          <a:p>
            <a:endParaRPr/>
          </a:p>
          <a:p>
            <a:r>
              <a:t>I think that it is natural, it is time to create …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r>
              <a:t>… a new manifesto. An IT theory of everything. Our ultimate gun for any manifesto. The past manifestos and the future one.</a:t>
            </a:r>
          </a:p>
          <a:p>
            <a:endParaRPr/>
          </a:p>
          <a:p>
            <a:r>
              <a:t>Let’s call this “Combine Them All Manifesto”. Let’s start this as an experiment.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r>
              <a:t>Understand. The first value.</a:t>
            </a:r>
          </a:p>
          <a:p>
            <a:endParaRPr/>
          </a:p>
          <a:p>
            <a:r>
              <a:t>From my experience, the lack of understanding the core of the problem is strictly connected with all unsuccessful implementations of any approach. </a:t>
            </a:r>
          </a:p>
          <a:p>
            <a:endParaRPr/>
          </a:p>
          <a:p>
            <a:r>
              <a:t>I propose in the first point of our manifesto to focus on:</a:t>
            </a:r>
          </a:p>
          <a:p>
            <a:pPr marL="349250" indent="-349250">
              <a:buSzPct val="100000"/>
              <a:buChar char="-"/>
            </a:pPr>
            <a:r>
              <a:rPr b="1"/>
              <a:t>identifying your problem</a:t>
            </a:r>
            <a:r>
              <a:t> before your introduce any new practice. Without the proper identification, we are not able to apply any solution.</a:t>
            </a:r>
          </a:p>
          <a:p>
            <a:pPr marL="349250" indent="-349250">
              <a:buSzPct val="100000"/>
              <a:buChar char="-"/>
            </a:pPr>
            <a:r>
              <a:t>check what can be done to fix the problem, find the possible solution and </a:t>
            </a:r>
            <a:r>
              <a:rPr b="1"/>
              <a:t>evaluate each solution in the context of our problem.</a:t>
            </a:r>
          </a:p>
          <a:p>
            <a:pPr marL="349250" indent="-349250">
              <a:buSzPct val="100000"/>
              <a:buChar char="-"/>
            </a:pPr>
            <a:r>
              <a:rPr b="1"/>
              <a:t>introduce a change.</a:t>
            </a:r>
          </a:p>
          <a:p>
            <a:pPr marL="349250" indent="-349250">
              <a:buSzPct val="100000"/>
              <a:buChar char="-"/>
              <a:defRPr b="1"/>
            </a:pPr>
            <a:r>
              <a:t>measure results. </a:t>
            </a:r>
            <a:r>
              <a:rPr b="0"/>
              <a:t>This is the most important part of any change is to gather enough data to determine if the change has positive or negative influence. </a:t>
            </a:r>
          </a:p>
          <a:p>
            <a:pPr>
              <a:defRPr b="1"/>
            </a:pPr>
            <a:endParaRPr b="0"/>
          </a:p>
          <a:p>
            <a:pPr>
              <a:defRPr b="1"/>
            </a:pPr>
            <a:r>
              <a:rPr b="0"/>
              <a:t>The is the first point of our manifesto -</a:t>
            </a:r>
            <a:r>
              <a:t> I understand what I’m doing.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t>The point number two. Embrace the true: </a:t>
            </a:r>
          </a:p>
          <a:p>
            <a:endParaRPr/>
          </a:p>
          <a:p>
            <a:r>
              <a:rPr b="1"/>
              <a:t>There is no one way to do things.</a:t>
            </a:r>
          </a:p>
          <a:p>
            <a:r>
              <a:rPr b="1"/>
              <a:t>There is no silver bullets which can fix all problems. </a:t>
            </a:r>
          </a:p>
          <a:p>
            <a:endParaRPr b="1"/>
          </a:p>
          <a:p>
            <a:r>
              <a:t>You have to always find your own path because your context, your business is always unique and blindly repeating someone else steps may not be right way of doing things.  </a:t>
            </a:r>
          </a:p>
          <a:p>
            <a:endParaRPr/>
          </a:p>
          <a:p>
            <a:r>
              <a:t>Of course, you can find the right steps by </a:t>
            </a:r>
            <a:r>
              <a:rPr b="1"/>
              <a:t>Understanding</a:t>
            </a:r>
            <a:r>
              <a:t> your problem</a:t>
            </a:r>
            <a:r>
              <a:rPr b="1"/>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endParaRPr/>
          </a:p>
        </p:txBody>
      </p:sp>
      <p:sp>
        <p:nvSpPr>
          <p:cNvPr id="291" name="Shape 291"/>
          <p:cNvSpPr>
            <a:spLocks noGrp="1"/>
          </p:cNvSpPr>
          <p:nvPr>
            <p:ph type="body" sz="quarter" idx="1"/>
          </p:nvPr>
        </p:nvSpPr>
        <p:spPr>
          <a:prstGeom prst="rect">
            <a:avLst/>
          </a:prstGeom>
        </p:spPr>
        <p:txBody>
          <a:bodyPr/>
          <a:lstStyle/>
          <a:p>
            <a:r>
              <a:t>The point number three. Be Courageous to change and improve.</a:t>
            </a:r>
          </a:p>
          <a:p>
            <a:endParaRPr/>
          </a:p>
          <a:p>
            <a:r>
              <a:rPr b="1"/>
              <a:t>The learning zone is not in your comfort zone</a:t>
            </a:r>
            <a:r>
              <a:t>. To change things to better you have to leave your habits behind you and explore unknown territories. </a:t>
            </a:r>
          </a:p>
          <a:p>
            <a:endParaRPr/>
          </a:p>
          <a:p>
            <a:r>
              <a:rPr b="1"/>
              <a:t>You will be lost many times. You will fail and make mistakes</a:t>
            </a:r>
            <a:r>
              <a:t>. Some of them will cost you a lot but this how we all learn new things. </a:t>
            </a:r>
          </a:p>
          <a:p>
            <a:endParaRPr/>
          </a:p>
          <a:p>
            <a:r>
              <a:rPr b="1"/>
              <a:t>If you don’t know something, ask for help.</a:t>
            </a:r>
            <a:r>
              <a:t> Join the right community of a practice. Participate in a training. Read books. Ask experts. And practice, practice, practice.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r>
              <a:t>The point number four. </a:t>
            </a:r>
            <a:r>
              <a:rPr b="1"/>
              <a:t>Continuously improve your process, place of work based on meaningful feedback. </a:t>
            </a:r>
          </a:p>
          <a:p>
            <a:endParaRPr b="1"/>
          </a:p>
          <a:p>
            <a:r>
              <a:rPr b="1"/>
              <a:t>Improve your process </a:t>
            </a:r>
            <a:r>
              <a:t>because what works for you today may not work anymore in 2 weeks, 2 months, 2 years. </a:t>
            </a:r>
            <a:r>
              <a:rPr b="1"/>
              <a:t>Measure </a:t>
            </a:r>
            <a:r>
              <a:t>constantly different aspects of your process. Find current issues and fix them as soon as possible.</a:t>
            </a:r>
          </a:p>
          <a:p>
            <a:endParaRPr/>
          </a:p>
          <a:p>
            <a:r>
              <a:rPr b="1"/>
              <a:t>Improve your place of work </a:t>
            </a:r>
            <a:r>
              <a:t>because you need to create an environment where you can understand your problems, learn new things and continuously improve.</a:t>
            </a:r>
          </a:p>
          <a:p>
            <a:endParaRPr/>
          </a:p>
          <a:p>
            <a:pPr>
              <a:defRPr u="sng"/>
            </a:pPr>
            <a:r>
              <a:rPr b="1" u="none"/>
              <a:t>Improve your knowledge</a:t>
            </a:r>
            <a:r>
              <a:rPr u="none"/>
              <a:t> because you have to understand better your problems, learn and continuously improve. Software industry is one of the youngest industries and the pace of changes is enormous. You cannot stay in one place.</a:t>
            </a:r>
          </a:p>
          <a:p>
            <a:pPr>
              <a:defRPr u="sng"/>
            </a:pPr>
            <a:endParaRPr u="none"/>
          </a:p>
          <a:p>
            <a:pPr>
              <a:defRPr b="1" u="sng"/>
            </a:pPr>
            <a:r>
              <a:rPr u="none"/>
              <a:t>Gather meaningful feedback of all your improvements </a:t>
            </a:r>
            <a:r>
              <a:rPr b="0" u="none"/>
              <a:t>because you can measure the effect of your improvements if you have verifiable results. </a:t>
            </a:r>
            <a:r>
              <a:rPr u="none"/>
              <a:t>Do not introduce any change only for a change.</a:t>
            </a:r>
          </a:p>
          <a:p>
            <a:pPr>
              <a:defRPr u="sng"/>
            </a:pPr>
            <a:endParaRPr u="none"/>
          </a:p>
          <a:p>
            <a:pPr>
              <a:defRPr u="sng"/>
            </a:pPr>
            <a:endParaRPr u="none"/>
          </a:p>
          <a:p>
            <a:pPr>
              <a:defRPr u="sng"/>
            </a:pPr>
            <a:endParaRPr u="non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The point number five. </a:t>
            </a:r>
          </a:p>
          <a:p>
            <a:endParaRPr/>
          </a:p>
          <a:p>
            <a:pPr>
              <a:defRPr b="1"/>
            </a:pPr>
            <a:r>
              <a:t>[This is the hardest point.]</a:t>
            </a:r>
          </a:p>
          <a:p>
            <a:endParaRPr/>
          </a:p>
          <a:p>
            <a:pPr>
              <a:defRPr b="1"/>
            </a:pPr>
            <a:r>
              <a:t>Keep things simple but not simpler </a:t>
            </a:r>
            <a:r>
              <a:rPr b="0"/>
              <a:t>because the simple elements are easier to understand, change and deliver. Remember that oversimplification can be equally bad as the over-complication. Both things may reduce the clarity of your solution.</a:t>
            </a:r>
          </a:p>
          <a:p>
            <a:pPr>
              <a:defRPr b="1"/>
            </a:pPr>
            <a:endParaRPr b="0"/>
          </a:p>
          <a:p>
            <a:pPr>
              <a:defRPr b="1"/>
            </a:pPr>
            <a:r>
              <a:t>Use small increments to introduce change</a:t>
            </a:r>
            <a:r>
              <a:rPr b="0"/>
              <a:t> because these small baby steps will help to understand the nature of the change and the relationships between the change and the behaviour after the change.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noRot="1" noChangeAspect="1"/>
          </p:cNvSpPr>
          <p:nvPr>
            <p:ph type="sldImg"/>
          </p:nvPr>
        </p:nvSpPr>
        <p:spPr>
          <a:prstGeom prst="rect">
            <a:avLst/>
          </a:prstGeom>
        </p:spPr>
        <p:txBody>
          <a:bodyPr/>
          <a:lstStyle/>
          <a:p>
            <a:endParaRPr/>
          </a:p>
        </p:txBody>
      </p:sp>
      <p:sp>
        <p:nvSpPr>
          <p:cNvPr id="313" name="Shape 313"/>
          <p:cNvSpPr>
            <a:spLocks noGrp="1"/>
          </p:cNvSpPr>
          <p:nvPr>
            <p:ph type="body" sz="quarter" idx="1"/>
          </p:nvPr>
        </p:nvSpPr>
        <p:spPr>
          <a:prstGeom prst="rect">
            <a:avLst/>
          </a:prstGeom>
        </p:spPr>
        <p:txBody>
          <a:bodyPr/>
          <a:lstStyle/>
          <a:p>
            <a:pPr>
              <a:defRPr sz="2000"/>
            </a:pPr>
            <a:r>
              <a:t>The point number six.</a:t>
            </a:r>
          </a:p>
          <a:p>
            <a:pPr>
              <a:defRPr sz="2000"/>
            </a:pPr>
            <a:endParaRPr/>
          </a:p>
          <a:p>
            <a:pPr>
              <a:defRPr sz="2000" b="1"/>
            </a:pPr>
            <a:r>
              <a:t>Be respectful for other people </a:t>
            </a:r>
            <a:r>
              <a:rPr b="0"/>
              <a:t>because they share the same goal with you. Respect their experience and combine it with yours.  </a:t>
            </a:r>
          </a:p>
          <a:p>
            <a:pPr>
              <a:defRPr sz="2000" b="1"/>
            </a:pPr>
            <a:endParaRPr b="0"/>
          </a:p>
          <a:p>
            <a:pPr>
              <a:defRPr sz="2000" b="1"/>
            </a:pPr>
            <a:r>
              <a:t>Keep good relationship with people in your project </a:t>
            </a:r>
            <a:r>
              <a:rPr b="0"/>
              <a:t>because our human nature make the communication easier when people are happy to work with each others. Make peace not war. </a:t>
            </a:r>
          </a:p>
          <a:p>
            <a:pPr>
              <a:defRPr sz="2000" b="1"/>
            </a:pPr>
            <a:endParaRPr b="0"/>
          </a:p>
          <a:p>
            <a:pPr>
              <a:defRPr sz="2000" b="1"/>
            </a:pPr>
            <a:r>
              <a:rPr b="0"/>
              <a:t>This point may not be obvious in the first place. I, personally, was lucky enough to work always with open-minded people who respect my lack of knowledge and they allowed me to fail but</a:t>
            </a:r>
          </a:p>
          <a:p>
            <a:pPr>
              <a:defRPr sz="2000" b="1"/>
            </a:pPr>
            <a:endParaRPr b="0"/>
          </a:p>
          <a:p>
            <a:pPr>
              <a:defRPr sz="2000" b="1"/>
            </a:pPr>
            <a:r>
              <a:t>I've also met a few people who have a very destructive influence on my teams</a:t>
            </a:r>
            <a:r>
              <a:rPr b="0"/>
              <a:t>. The toxic relationships may destroy your motivation to make things better, destroy your teams or even companies. Creating an environment when our creativity and motivation thrives is extremely hard under pressure which we are facing in our projects but we have to remember </a:t>
            </a:r>
            <a:r>
              <a:t>our approach</a:t>
            </a:r>
            <a:r>
              <a:rPr b="0"/>
              <a:t>, </a:t>
            </a:r>
            <a:r>
              <a:t>our behaviours</a:t>
            </a:r>
            <a:r>
              <a:rPr b="0"/>
              <a:t> shape the foundation of good working places.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Here it is. Let’s create a web site and start collecting signs.</a:t>
            </a:r>
          </a:p>
          <a:p>
            <a:endParaRPr/>
          </a:p>
          <a:p>
            <a:r>
              <a:t>Maybe, this manifesto is just an experiment. Maybe it is just a silly attempt to control the uncontrollable software development process.</a:t>
            </a:r>
          </a:p>
          <a:p>
            <a:endParaRPr/>
          </a:p>
          <a:p>
            <a:r>
              <a:t>Even if it is a little bit silly, I would like always apply these rules in my projects. I would like to use these rules whenever my team, my organisation or my project introduce Agile, Software Craftsmanship or DevOps techniques. </a:t>
            </a:r>
          </a:p>
          <a:p>
            <a:endParaRPr/>
          </a:p>
          <a:p>
            <a:r>
              <a:t>I would like to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r>
              <a:t>… build future by learning from the past. </a:t>
            </a:r>
          </a:p>
          <a:p>
            <a:endParaRPr/>
          </a:p>
          <a:p>
            <a:r>
              <a:t>Because all points from our new manifesto were derived from the roots of Agile and Software Craftsmanship movements.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pPr>
              <a:defRPr sz="1900"/>
            </a:pPr>
            <a:r>
              <a:t>We can find </a:t>
            </a:r>
            <a:r>
              <a:rPr b="1"/>
              <a:t>only a few sentences</a:t>
            </a:r>
            <a:r>
              <a:t> which summarise the whole software development process. </a:t>
            </a:r>
          </a:p>
          <a:p>
            <a:pPr>
              <a:defRPr sz="1900" b="1"/>
            </a:pPr>
            <a:r>
              <a:t>All years of exploration, development, failures condensed in a few sentences. </a:t>
            </a:r>
          </a:p>
          <a:p>
            <a:pPr>
              <a:defRPr sz="1900"/>
            </a:pPr>
            <a:endParaRPr/>
          </a:p>
          <a:p>
            <a:pPr>
              <a:defRPr sz="1900" b="1"/>
            </a:pPr>
            <a:r>
              <a:t>Is in it amazing? </a:t>
            </a:r>
            <a:r>
              <a:rPr b="0"/>
              <a:t>We have all the answers in this script and all we have to do is to value:</a:t>
            </a:r>
          </a:p>
          <a:p>
            <a:pPr marL="349250" indent="-349250">
              <a:buSzPct val="100000"/>
              <a:buChar char="-"/>
              <a:defRPr sz="1900" b="1"/>
            </a:pPr>
            <a:r>
              <a:t>Individual and Interactions</a:t>
            </a:r>
            <a:r>
              <a:rPr b="0"/>
              <a:t> over processes and tools</a:t>
            </a:r>
          </a:p>
          <a:p>
            <a:pPr marL="349250" indent="-349250">
              <a:buSzPct val="100000"/>
              <a:buChar char="-"/>
              <a:defRPr sz="1900" b="1"/>
            </a:pPr>
            <a:r>
              <a:t>Working software </a:t>
            </a:r>
            <a:r>
              <a:rPr b="0"/>
              <a:t>over comprehensive documentation</a:t>
            </a:r>
          </a:p>
          <a:p>
            <a:pPr marL="349250" indent="-349250">
              <a:buSzPct val="100000"/>
              <a:buChar char="-"/>
              <a:defRPr sz="1900" b="1"/>
            </a:pPr>
            <a:r>
              <a:t>Customer collaboration </a:t>
            </a:r>
            <a:r>
              <a:rPr b="0"/>
              <a:t>over contract negotiation</a:t>
            </a:r>
          </a:p>
          <a:p>
            <a:pPr marL="349250" indent="-349250">
              <a:buSzPct val="100000"/>
              <a:buChar char="-"/>
              <a:defRPr sz="1900" b="1"/>
            </a:pPr>
            <a:r>
              <a:t>Responding to change </a:t>
            </a:r>
            <a:r>
              <a:rPr b="0"/>
              <a:t>over following a plan</a:t>
            </a:r>
          </a:p>
          <a:p>
            <a:pPr>
              <a:defRPr sz="1900"/>
            </a:pPr>
            <a:endParaRPr b="0"/>
          </a:p>
          <a:p>
            <a:pPr>
              <a:defRPr sz="1900"/>
            </a:pPr>
            <a:r>
              <a:t>How many of us actually try to introduce these rules in the real live? </a:t>
            </a:r>
          </a:p>
          <a:p>
            <a:pPr>
              <a:defRPr sz="1900"/>
            </a:pPr>
            <a:r>
              <a:t>Do you really value all these things over relicts of Waterfall?</a:t>
            </a:r>
          </a:p>
          <a:p>
            <a:pPr>
              <a:defRPr sz="1900"/>
            </a:pPr>
            <a:endParaRPr/>
          </a:p>
          <a:p>
            <a:pPr>
              <a:defRPr sz="1900"/>
            </a:pPr>
            <a:r>
              <a:rPr b="1"/>
              <a:t>My experience saying that we are not always align with these values.</a:t>
            </a:r>
            <a:r>
              <a:t> On the market, it is hard to find a company which is not “agile” but it is hard to find a company where all people involve in Agile process read and understand the manifesto. </a:t>
            </a:r>
          </a:p>
          <a:p>
            <a:pPr>
              <a:defRPr sz="1900"/>
            </a:pPr>
            <a:endParaRPr/>
          </a:p>
          <a:p>
            <a:pPr>
              <a:defRPr sz="1900" b="1"/>
            </a:pPr>
            <a:r>
              <a:t>Do you know that the Agile manifesto defines also…</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Extreme Programming. A forgotten set of good practices which shaped Scrum or Kanban. </a:t>
            </a:r>
          </a:p>
          <a:p>
            <a:r>
              <a:t>You can find all XP values in our new manifesto. The were created at the end of 20th century/ the beginning of 21st century but all these values are still valid, in opinion.</a:t>
            </a:r>
          </a:p>
          <a:p>
            <a:endParaRPr/>
          </a:p>
          <a:p>
            <a:r>
              <a:rPr b="1"/>
              <a:t>We don’t have to find new ways or new solutions</a:t>
            </a:r>
            <a:r>
              <a:t>. We should move back to point zero to understand why are we develop our software in Agile and DevOps style. Plenty of things were discovered and described in 60’s and 70’s. </a:t>
            </a:r>
          </a:p>
          <a:p>
            <a:endParaRPr/>
          </a:p>
          <a:p>
            <a:r>
              <a:t>We don’t even fully change our worst enemy…</a:t>
            </a:r>
          </a:p>
          <a:p>
            <a:endParaRPr/>
          </a:p>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Waterfall. Some parts of Waterfall you can find in our Agile and DevOps environments.</a:t>
            </a:r>
          </a:p>
          <a:p>
            <a:endParaRPr/>
          </a:p>
          <a:p>
            <a:r>
              <a:t>We know that this way of creating a software is not sustainable but we didn’t throw away everything.</a:t>
            </a:r>
          </a:p>
          <a:p>
            <a:endParaRPr/>
          </a:p>
          <a:p>
            <a:r>
              <a:t>Scrum is small iterative version of waterfall (of course with some adjustments). We create backlog to gather our requirements. We decide about the most important elements and we design our product. During the sprints, we are implementing the feature and we verify them by testing our software on many different levels. And finally, we maintain our systems by reacting on changes and fixing bugs. </a:t>
            </a:r>
          </a:p>
          <a:p>
            <a:endParaRPr/>
          </a:p>
          <a:p>
            <a:r>
              <a:t>All these elements existed before Agile. Agile, in my opinion, was not a revolution. It was an evolution.</a:t>
            </a:r>
          </a:p>
          <a:p>
            <a:endParaRPr/>
          </a:p>
          <a:p>
            <a:r>
              <a:t>What is the next step in this evolution?</a:t>
            </a:r>
          </a:p>
          <a:p>
            <a:endParaRPr/>
          </a:p>
          <a:p>
            <a:r>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In my opinion it will by a hybrid, a mix of different methodologies, practices and approaches.</a:t>
            </a:r>
          </a:p>
          <a:p>
            <a:endParaRPr/>
          </a:p>
          <a:p>
            <a:r>
              <a:t>Because: </a:t>
            </a:r>
          </a:p>
          <a:p>
            <a:pPr marL="349250" indent="-349250">
              <a:buSzPct val="100000"/>
              <a:buChar char="-"/>
            </a:pPr>
            <a:r>
              <a:t>Business is not always open to cooperate.</a:t>
            </a:r>
          </a:p>
          <a:p>
            <a:pPr marL="349250" indent="-349250">
              <a:buSzPct val="100000"/>
              <a:buChar char="-"/>
            </a:pPr>
            <a:r>
              <a:t>Developers are not always open for change.</a:t>
            </a:r>
          </a:p>
          <a:p>
            <a:pPr marL="349250" indent="-349250">
              <a:buSzPct val="100000"/>
              <a:buChar char="-"/>
            </a:pPr>
            <a:r>
              <a:t>We face the pressure of time in highly competitive industries.</a:t>
            </a:r>
          </a:p>
          <a:p>
            <a:pPr marL="349250" indent="-349250">
              <a:buSzPct val="100000"/>
              <a:buChar char="-"/>
            </a:pPr>
            <a:r>
              <a:t>not every company have good culture of continuous improvements </a:t>
            </a:r>
          </a:p>
          <a:p>
            <a:r>
              <a:t>we have adopt our approach and choose elements which we can be introduce in our unique context. </a:t>
            </a:r>
          </a:p>
          <a:p>
            <a:pPr>
              <a:defRPr b="1"/>
            </a:pPr>
            <a:endParaRPr/>
          </a:p>
          <a:p>
            <a:r>
              <a:rPr b="1"/>
              <a:t>In the hybrid model we will be forced constantly evaluate our decisions and adjust them to constantly changing world</a:t>
            </a:r>
            <a:r>
              <a:t>.</a:t>
            </a:r>
          </a:p>
          <a:p>
            <a:endParaRPr/>
          </a:p>
          <a:p>
            <a:r>
              <a:t>In the hybrid model…</a:t>
            </a:r>
          </a:p>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noRot="1" noChangeAspect="1"/>
          </p:cNvSpPr>
          <p:nvPr>
            <p:ph type="sldImg"/>
          </p:nvPr>
        </p:nvSpPr>
        <p:spPr>
          <a:prstGeom prst="rect">
            <a:avLst/>
          </a:prstGeom>
        </p:spPr>
        <p:txBody>
          <a:bodyPr/>
          <a:lstStyle/>
          <a:p>
            <a:endParaRPr/>
          </a:p>
        </p:txBody>
      </p:sp>
      <p:sp>
        <p:nvSpPr>
          <p:cNvPr id="367" name="Shape 367"/>
          <p:cNvSpPr>
            <a:spLocks noGrp="1"/>
          </p:cNvSpPr>
          <p:nvPr>
            <p:ph type="body" sz="quarter" idx="1"/>
          </p:nvPr>
        </p:nvSpPr>
        <p:spPr>
          <a:prstGeom prst="rect">
            <a:avLst/>
          </a:prstGeom>
        </p:spPr>
        <p:txBody>
          <a:bodyPr/>
          <a:lstStyle/>
          <a:p>
            <a:r>
              <a:t>I’m not an agile practitioner or a devops engineer or a crafter.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I’m a PROFESSIONAL who delivery </a:t>
            </a:r>
          </a:p>
          <a:p>
            <a:r>
              <a:t>the BEST POSSIBLE SOFTWARE to my customer.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b="1"/>
              <a:t>Twelve Principles behind the Agile Manifesto. </a:t>
            </a:r>
          </a:p>
          <a:p>
            <a:endParaRPr b="1"/>
          </a:p>
          <a:p>
            <a:r>
              <a:t>Who read these principles? [raise your hands…] I didn’t read it when I read the first time the manifesto. I didn’t need to read about: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prstGeom prst="rect">
            <a:avLst/>
          </a:prstGeom>
        </p:spPr>
        <p:txBody>
          <a:bodyPr/>
          <a:lstStyle/>
          <a:p>
            <a:endParaRPr/>
          </a:p>
        </p:txBody>
      </p:sp>
      <p:sp>
        <p:nvSpPr>
          <p:cNvPr id="155" name="Shape 155"/>
          <p:cNvSpPr>
            <a:spLocks noGrp="1"/>
          </p:cNvSpPr>
          <p:nvPr>
            <p:ph type="body" sz="quarter" idx="1"/>
          </p:nvPr>
        </p:nvSpPr>
        <p:spPr>
          <a:prstGeom prst="rect">
            <a:avLst/>
          </a:prstGeom>
        </p:spPr>
        <p:txBody>
          <a:bodyPr/>
          <a:lstStyle/>
          <a:p>
            <a:pPr marL="349250" indent="-349250">
              <a:buSzPct val="100000"/>
              <a:buChar char="-"/>
              <a:defRPr sz="1900"/>
            </a:pPr>
            <a:r>
              <a:t>customer satisfaction</a:t>
            </a:r>
          </a:p>
          <a:p>
            <a:pPr marL="349250" indent="-349250">
              <a:buSzPct val="100000"/>
              <a:buChar char="-"/>
              <a:defRPr sz="1900"/>
            </a:pPr>
            <a:r>
              <a:t>embracing constantly changing requirements</a:t>
            </a:r>
          </a:p>
          <a:p>
            <a:pPr marL="349250" indent="-349250">
              <a:buSzPct val="100000"/>
              <a:buChar char="-"/>
              <a:defRPr sz="1900"/>
            </a:pPr>
            <a:r>
              <a:t>delivering working software frequently</a:t>
            </a:r>
          </a:p>
          <a:p>
            <a:pPr marL="349250" indent="-349250">
              <a:buSzPct val="100000"/>
              <a:buChar char="-"/>
              <a:defRPr sz="1900"/>
            </a:pPr>
            <a:r>
              <a:t>business people and developers working together</a:t>
            </a:r>
          </a:p>
          <a:p>
            <a:pPr>
              <a:defRPr sz="1900"/>
            </a:pPr>
            <a:endParaRPr/>
          </a:p>
          <a:p>
            <a:pPr>
              <a:defRPr sz="1900"/>
            </a:pPr>
            <a:r>
              <a:t>I didn’t need to read about:</a:t>
            </a:r>
          </a:p>
          <a:p>
            <a:pPr marL="349250" indent="-349250">
              <a:buSzPct val="100000"/>
              <a:buChar char="-"/>
              <a:defRPr sz="1900"/>
            </a:pPr>
            <a:r>
              <a:t>building projects around motivated individuals</a:t>
            </a:r>
          </a:p>
          <a:p>
            <a:pPr marL="349250" indent="-349250">
              <a:buSzPct val="100000"/>
              <a:buChar char="-"/>
              <a:defRPr sz="1900"/>
            </a:pPr>
            <a:r>
              <a:t>working software as the primary measure of progress</a:t>
            </a:r>
          </a:p>
          <a:p>
            <a:pPr marL="349250" indent="-349250">
              <a:buSzPct val="100000"/>
              <a:buChar char="-"/>
              <a:defRPr sz="1900"/>
            </a:pPr>
            <a:r>
              <a:t>self-organizing teams</a:t>
            </a:r>
          </a:p>
          <a:p>
            <a:pPr>
              <a:defRPr sz="1900"/>
            </a:pPr>
            <a:endParaRPr/>
          </a:p>
          <a:p>
            <a:pPr>
              <a:defRPr sz="1900"/>
            </a:pPr>
            <a:r>
              <a:t>And I didn’t need to read about:</a:t>
            </a:r>
          </a:p>
          <a:p>
            <a:pPr marL="349250" indent="-349250">
              <a:buSzPct val="100000"/>
              <a:buChar char="-"/>
              <a:defRPr sz="1900"/>
            </a:pPr>
            <a:r>
              <a:t>simplicity </a:t>
            </a:r>
          </a:p>
          <a:p>
            <a:pPr>
              <a:defRPr sz="1900"/>
            </a:pPr>
            <a:endParaRPr/>
          </a:p>
          <a:p>
            <a:pPr>
              <a:defRPr sz="1900"/>
            </a:pPr>
            <a:r>
              <a:t>and few other things included in these twelve simple principles. </a:t>
            </a:r>
          </a:p>
          <a:p>
            <a:pPr>
              <a:defRPr sz="1900"/>
            </a:pPr>
            <a:endParaRPr/>
          </a:p>
          <a:p>
            <a:pPr>
              <a:defRPr sz="1900" b="1"/>
            </a:pPr>
            <a:r>
              <a:t>You may ask why I didn’t need to do that?</a:t>
            </a:r>
          </a:p>
          <a:p>
            <a:pPr>
              <a:defRPr sz="1900"/>
            </a:pPr>
            <a:endParaRPr/>
          </a:p>
          <a:p>
            <a:pPr>
              <a:defRPr sz="1900"/>
            </a:pPr>
            <a:r>
              <a:t>The answer is simple. I had a solution for all that problems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prstGeom prst="rect">
            <a:avLst/>
          </a:prstGeom>
        </p:spPr>
        <p:txBody>
          <a:bodyPr/>
          <a:lstStyle/>
          <a:p>
            <a:endParaRPr/>
          </a:p>
        </p:txBody>
      </p:sp>
      <p:sp>
        <p:nvSpPr>
          <p:cNvPr id="167" name="Shape 167"/>
          <p:cNvSpPr>
            <a:spLocks noGrp="1"/>
          </p:cNvSpPr>
          <p:nvPr>
            <p:ph type="body" sz="quarter" idx="1"/>
          </p:nvPr>
        </p:nvSpPr>
        <p:spPr>
          <a:prstGeom prst="rect">
            <a:avLst/>
          </a:prstGeom>
        </p:spPr>
        <p:txBody>
          <a:bodyPr/>
          <a:lstStyle/>
          <a:p>
            <a:pPr>
              <a:defRPr sz="1200"/>
            </a:pPr>
            <a:r>
              <a:t>…big, fat Scrum gave me all the answers. </a:t>
            </a:r>
          </a:p>
          <a:p>
            <a:pPr>
              <a:defRPr sz="1200"/>
            </a:pPr>
            <a:endParaRPr/>
          </a:p>
          <a:p>
            <a:pPr>
              <a:defRPr sz="1200"/>
            </a:pPr>
            <a:r>
              <a:t>We focused on the </a:t>
            </a:r>
            <a:r>
              <a:rPr b="1"/>
              <a:t>customer satisfaction by</a:t>
            </a:r>
            <a:r>
              <a:t> </a:t>
            </a:r>
            <a:r>
              <a:rPr b="1"/>
              <a:t>defining backlogs</a:t>
            </a:r>
            <a:r>
              <a:t>. We listened about the needs of our customers during </a:t>
            </a:r>
            <a:r>
              <a:rPr b="1"/>
              <a:t>the backlog refinement</a:t>
            </a:r>
            <a:r>
              <a:t>. We defined the stories, estimate and write acceptance criteria. </a:t>
            </a:r>
          </a:p>
          <a:p>
            <a:pPr>
              <a:defRPr sz="1200"/>
            </a:pPr>
            <a:endParaRPr/>
          </a:p>
          <a:p>
            <a:pPr>
              <a:defRPr sz="1200"/>
            </a:pPr>
            <a:r>
              <a:t>We finally define the sprint and implement stories in self-organised teams.</a:t>
            </a:r>
          </a:p>
          <a:p>
            <a:pPr>
              <a:defRPr sz="1200"/>
            </a:pPr>
            <a:endParaRPr/>
          </a:p>
          <a:p>
            <a:pPr>
              <a:defRPr sz="1200"/>
            </a:pPr>
            <a:r>
              <a:t>And we had the master of ceremonies - the scrum master who keep the process running smoothly. </a:t>
            </a:r>
          </a:p>
          <a:p>
            <a:pPr>
              <a:defRPr sz="1200"/>
            </a:pPr>
            <a:endParaRPr/>
          </a:p>
          <a:p>
            <a:pPr>
              <a:defRPr sz="1200"/>
            </a:pPr>
            <a:r>
              <a:rPr b="1"/>
              <a:t>This was my replacement for 12 Principles.</a:t>
            </a:r>
          </a:p>
          <a:p>
            <a:pPr>
              <a:defRPr sz="1200"/>
            </a:pPr>
            <a:endParaRPr b="1"/>
          </a:p>
          <a:p>
            <a:pPr>
              <a:defRPr sz="1200"/>
            </a:pPr>
            <a:r>
              <a:rPr b="1" u="sng"/>
              <a:t>That is the ideal view of Scrum was my first interaction with Agile.</a:t>
            </a:r>
            <a:r>
              <a:rPr b="1"/>
              <a:t> </a:t>
            </a:r>
            <a:r>
              <a:t>During my 8 (maybe 10) years of experience with Agile and Scrum, I’ve seen only once a good implementation of Scrum framework. </a:t>
            </a:r>
            <a:r>
              <a:rPr b="1"/>
              <a:t>Only once</a:t>
            </a:r>
            <a:r>
              <a:t> I collaborated very close with the business to understand their needs. </a:t>
            </a:r>
            <a:r>
              <a:rPr b="1"/>
              <a:t>Only once </a:t>
            </a:r>
            <a:r>
              <a:t>I defined stories which has really deep meaning from the business perspective.</a:t>
            </a:r>
          </a:p>
          <a:p>
            <a:pPr>
              <a:defRPr sz="1200"/>
            </a:pPr>
            <a:endParaRPr/>
          </a:p>
          <a:p>
            <a:pPr>
              <a:defRPr sz="1200"/>
            </a:pPr>
            <a:r>
              <a:rPr b="1"/>
              <a:t>Only once I applied almost all twelve principles in such a way that developers and business people were happy. </a:t>
            </a:r>
          </a:p>
          <a:p>
            <a:pPr>
              <a:defRPr sz="1200"/>
            </a:pPr>
            <a:endParaRPr b="1"/>
          </a:p>
          <a:p>
            <a:pPr>
              <a:defRPr sz="1200"/>
            </a:pPr>
            <a:r>
              <a:t>The Scrum is </a:t>
            </a:r>
            <a:r>
              <a:rPr b="1"/>
              <a:t>the biggest advantage</a:t>
            </a:r>
            <a:r>
              <a:t> and </a:t>
            </a:r>
            <a:r>
              <a:rPr b="1"/>
              <a:t>the biggest weakness</a:t>
            </a:r>
            <a:r>
              <a:t> of Agile movement.  </a:t>
            </a:r>
          </a:p>
          <a:p>
            <a:pPr>
              <a:defRPr sz="1200"/>
            </a:pPr>
            <a:endParaRPr/>
          </a:p>
          <a:p>
            <a:pPr>
              <a:defRPr sz="1200"/>
            </a:pPr>
            <a:r>
              <a:t>It is the biggest advantage because it allows us all smoothly move from Waterfall process to the approach where we are more align with Agile manifesto principles. By using well-defined building blocks (like backlogs, ceremonies) we can drive our customer to change they thinking about software. To make them Agile.</a:t>
            </a:r>
          </a:p>
          <a:p>
            <a:pPr>
              <a:defRPr sz="1200"/>
            </a:pPr>
            <a:endParaRPr/>
          </a:p>
          <a:p>
            <a:pPr>
              <a:defRPr sz="1200"/>
            </a:pPr>
            <a:r>
              <a:t>Scrum is also the biggest weakness because it allows people to stay where they were. It allows to rename Waterfall steps and continue to work in Waterfall style. Backlog is our contract which we cannot  be change. Sprints became milestones and Scrum Master is our former Project Manager. We just change the names and run everything as usual. </a:t>
            </a:r>
          </a:p>
          <a:p>
            <a:pPr>
              <a:defRPr sz="1200"/>
            </a:pPr>
            <a:endParaRPr/>
          </a:p>
          <a:p>
            <a:pPr>
              <a:defRPr sz="1200"/>
            </a:pPr>
            <a:r>
              <a:rPr b="1"/>
              <a:t>I’m not saying that Scrum is only bad.</a:t>
            </a:r>
            <a:r>
              <a:t> The bad part is in us. People. We have to change our behaviours because </a:t>
            </a:r>
            <a:r>
              <a:rPr b="1"/>
              <a:t>being Agile doesn’t mean to follow blindly the methodology like scrum. Being Agile means to be focused on the customer needs and business values by continuous improvements.</a:t>
            </a:r>
          </a:p>
          <a:p>
            <a:pPr>
              <a:defRPr sz="1200"/>
            </a:pPr>
            <a:endParaRPr b="1"/>
          </a:p>
          <a:p>
            <a:pPr>
              <a:defRPr sz="1200"/>
            </a:pPr>
            <a:r>
              <a:rPr b="1"/>
              <a:t>Some may say that the answer for problems of Scrum is…</a:t>
            </a:r>
          </a:p>
          <a:p>
            <a:pPr>
              <a:defRPr sz="1200"/>
            </a:pP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a:defRPr sz="1400"/>
            </a:pPr>
            <a:r>
              <a:rPr dirty="0"/>
              <a:t>…Kanban. </a:t>
            </a:r>
          </a:p>
          <a:p>
            <a:pPr>
              <a:defRPr sz="1400"/>
            </a:pPr>
            <a:endParaRPr dirty="0"/>
          </a:p>
          <a:p>
            <a:pPr>
              <a:defRPr sz="1400"/>
            </a:pPr>
            <a:r>
              <a:rPr dirty="0"/>
              <a:t>I think this is another misunderstanding. Kanban in Software exists because we started to learn from other industries. Kanban is the industrial method to improve the process by scheduling the process in the right way to avoid waste and bottlenecks. In Kanban, we identify issues and fix them as soon as possible to keep constant pace of our work. We also </a:t>
            </a:r>
            <a:r>
              <a:rPr b="1" dirty="0"/>
              <a:t>use techniques like “Work In Progress” to keep throughput of our tasks trough our development process. </a:t>
            </a:r>
          </a:p>
          <a:p>
            <a:pPr>
              <a:defRPr sz="1400"/>
            </a:pPr>
            <a:endParaRPr b="1" dirty="0"/>
          </a:p>
          <a:p>
            <a:pPr>
              <a:defRPr sz="1400"/>
            </a:pPr>
            <a:r>
              <a:rPr dirty="0"/>
              <a:t>The idea of Kanban is very close to Agile principles but it doesn’t solve problems which are </a:t>
            </a:r>
            <a:r>
              <a:rPr dirty="0" err="1"/>
              <a:t>emphasised</a:t>
            </a:r>
            <a:r>
              <a:rPr dirty="0"/>
              <a:t> in the Agile Manifesto because of Kanban’s narrow focus. </a:t>
            </a:r>
          </a:p>
          <a:p>
            <a:pPr>
              <a:defRPr sz="1400"/>
            </a:pPr>
            <a:endParaRPr dirty="0"/>
          </a:p>
          <a:p>
            <a:pPr>
              <a:defRPr sz="1400" b="1"/>
            </a:pPr>
            <a:r>
              <a:rPr dirty="0"/>
              <a:t>We should know what kind problems are solved by Kanban. It is important to understand that Kanban is not substitute Scrum.</a:t>
            </a:r>
          </a:p>
          <a:p>
            <a:pPr>
              <a:defRPr sz="1400" b="1"/>
            </a:pPr>
            <a:r>
              <a:rPr b="0" dirty="0"/>
              <a:t>We have another methodology - </a:t>
            </a:r>
            <a:r>
              <a:rPr b="0" dirty="0" err="1"/>
              <a:t>Scrumban</a:t>
            </a:r>
            <a:r>
              <a:rPr b="0" dirty="0"/>
              <a:t>, a combination of Scrum and Kanban, which complement Kanban. The cadence of work, some ceremonies and elements of collaboration are required to enrich Kanban and create fully functional methods which focus on Software Development.</a:t>
            </a:r>
          </a:p>
          <a:p>
            <a:pPr>
              <a:defRPr sz="1400"/>
            </a:pPr>
            <a:endParaRPr b="1" dirty="0"/>
          </a:p>
          <a:p>
            <a:pPr>
              <a:defRPr sz="1400"/>
            </a:pPr>
            <a:r>
              <a:rPr b="1" dirty="0"/>
              <a:t>[PAUSE]</a:t>
            </a:r>
          </a:p>
          <a:p>
            <a:pPr>
              <a:defRPr sz="1400"/>
            </a:pPr>
            <a:endParaRPr b="1" dirty="0"/>
          </a:p>
          <a:p>
            <a:pPr>
              <a:defRPr sz="1400"/>
            </a:pPr>
            <a:r>
              <a:rPr b="1" dirty="0"/>
              <a:t>This was very short introduction of our first monster. Let’s face the second one.</a:t>
            </a:r>
          </a:p>
          <a:p>
            <a:pPr>
              <a:defRPr sz="1200"/>
            </a:pPr>
            <a:endParaRPr b="1"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dirty="0"/>
              <a:t>… the Software Craftsmanship manifesto.</a:t>
            </a:r>
          </a:p>
          <a:p>
            <a:endParaRPr dirty="0"/>
          </a:p>
          <a:p>
            <a:r>
              <a:rPr dirty="0"/>
              <a:t>The extension of the Agile manifesto. </a:t>
            </a:r>
            <a:r>
              <a:rPr b="1" dirty="0"/>
              <a:t>The attempt to explore the technical side of Agile methodology. </a:t>
            </a:r>
          </a:p>
          <a:p>
            <a:endParaRPr b="1" dirty="0"/>
          </a:p>
          <a:p>
            <a:r>
              <a:rPr dirty="0"/>
              <a:t>I have to be honest with you. I always had a problem with this manifesto because people around this movement never create any framework like Scrum for the Software Craftsmanship. Before I joined </a:t>
            </a:r>
            <a:r>
              <a:rPr dirty="0" err="1"/>
              <a:t>Codurance</a:t>
            </a:r>
            <a:r>
              <a:rPr dirty="0"/>
              <a:t>, I didn’t even hear about this manifesto. </a:t>
            </a:r>
          </a:p>
          <a:p>
            <a:endParaRPr dirty="0"/>
          </a:p>
          <a:p>
            <a:r>
              <a:rPr dirty="0"/>
              <a:t>My initial problems with this manifesto was also connected </a:t>
            </a:r>
            <a:r>
              <a:rPr b="1" dirty="0"/>
              <a:t>the</a:t>
            </a:r>
            <a:r>
              <a:rPr dirty="0"/>
              <a:t> </a:t>
            </a:r>
            <a:r>
              <a:rPr b="1" dirty="0"/>
              <a:t>vagueness of definitions</a:t>
            </a:r>
            <a:r>
              <a:rPr dirty="0"/>
              <a:t> given by this document.</a:t>
            </a:r>
          </a:p>
          <a:p>
            <a:endParaRPr dirty="0"/>
          </a:p>
          <a:p>
            <a:r>
              <a:rPr dirty="0"/>
              <a:t>At the same time, </a:t>
            </a:r>
            <a:r>
              <a:rPr b="1" dirty="0"/>
              <a:t>this lack of the precisions</a:t>
            </a:r>
            <a:r>
              <a:rPr dirty="0"/>
              <a:t> forced me to think about </a:t>
            </a:r>
            <a:r>
              <a:rPr b="1" dirty="0"/>
              <a:t>the meaning and the influence of each sentence on my work.</a:t>
            </a:r>
          </a:p>
          <a:p>
            <a:endParaRPr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r>
              <a:rPr dirty="0"/>
              <a:t>The first value of SCM is about the well-crafted software. When I read it first time I was confused. I could see obvious relationship with the Agile manifesto but </a:t>
            </a:r>
          </a:p>
          <a:p>
            <a:endParaRPr dirty="0"/>
          </a:p>
          <a:p>
            <a:pPr>
              <a:defRPr b="1"/>
            </a:pPr>
            <a:r>
              <a:rPr dirty="0"/>
              <a:t>What is the difference between working software and well-crafted software?</a:t>
            </a:r>
          </a:p>
          <a:p>
            <a:pPr>
              <a:defRPr b="1"/>
            </a:pPr>
            <a:r>
              <a:rPr dirty="0"/>
              <a:t>What does it mean to create a well-crafted software?</a:t>
            </a:r>
            <a:endParaRPr b="0" dirty="0"/>
          </a:p>
          <a:p>
            <a:pPr>
              <a:defRPr b="1"/>
            </a:pPr>
            <a:endParaRPr b="0" dirty="0"/>
          </a:p>
          <a:p>
            <a:pPr>
              <a:defRPr b="1"/>
            </a:pPr>
            <a:r>
              <a:rPr b="0" dirty="0"/>
              <a:t>I started to think. In our industry, we have a lot different practices which improves different parts of our software. At the beginning of my carrier I didn’t know too much about them. But later I’ve added to my toolset…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2616200"/>
            <a:ext cx="10464800" cy="2540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207000"/>
            <a:ext cx="10464800" cy="16637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715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Type a quote here.”"/>
          <p:cNvSpPr txBox="1">
            <a:spLocks noGrp="1"/>
          </p:cNvSpPr>
          <p:nvPr>
            <p:ph type="body" sz="quarter" idx="14"/>
          </p:nvPr>
        </p:nvSpPr>
        <p:spPr>
          <a:xfrm>
            <a:off x="1270000" y="4518049"/>
            <a:ext cx="10464800" cy="717502"/>
          </a:xfrm>
          <a:prstGeom prst="rect">
            <a:avLst/>
          </a:prstGeom>
        </p:spPr>
        <p:txBody>
          <a:bodyPr>
            <a:spAutoFit/>
          </a:bodyPr>
          <a:lstStyle>
            <a:lvl1pPr marL="0" indent="0" algn="ctr">
              <a:spcBef>
                <a:spcPts val="2400"/>
              </a:spcBef>
              <a:buSzTx/>
              <a:buNone/>
              <a:defRPr sz="3800"/>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a:ln w="88900"/>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181100" y="1160942"/>
            <a:ext cx="10642600" cy="5511801"/>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1181100" y="6794500"/>
            <a:ext cx="10642600" cy="1511300"/>
          </a:xfrm>
          <a:prstGeom prst="rect">
            <a:avLst/>
          </a:prstGeom>
        </p:spPr>
        <p:txBody>
          <a:bodyPr/>
          <a:lstStyle/>
          <a:p>
            <a:r>
              <a:t>Title Text</a:t>
            </a:r>
          </a:p>
        </p:txBody>
      </p:sp>
      <p:sp>
        <p:nvSpPr>
          <p:cNvPr id="22" name="Body Level One…"/>
          <p:cNvSpPr txBox="1">
            <a:spLocks noGrp="1"/>
          </p:cNvSpPr>
          <p:nvPr>
            <p:ph type="body" sz="quarter" idx="1"/>
          </p:nvPr>
        </p:nvSpPr>
        <p:spPr>
          <a:xfrm>
            <a:off x="1181100" y="8382000"/>
            <a:ext cx="10642600" cy="9398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606800"/>
            <a:ext cx="10464800" cy="2540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7226300" y="1231900"/>
            <a:ext cx="4914900" cy="6997700"/>
          </a:xfrm>
          <a:prstGeom prst="rect">
            <a:avLst/>
          </a:prstGeom>
          <a:ln w="9525">
            <a:round/>
          </a:ln>
        </p:spPr>
        <p:txBody>
          <a:bodyPr lIns="91439" tIns="45719" rIns="91439" bIns="45719" anchor="t">
            <a:noAutofit/>
          </a:bodyPr>
          <a:lstStyle/>
          <a:p>
            <a:endParaRPr/>
          </a:p>
        </p:txBody>
      </p:sp>
      <p:sp>
        <p:nvSpPr>
          <p:cNvPr id="39" name="Title Text"/>
          <p:cNvSpPr txBox="1">
            <a:spLocks noGrp="1"/>
          </p:cNvSpPr>
          <p:nvPr>
            <p:ph type="title"/>
          </p:nvPr>
        </p:nvSpPr>
        <p:spPr>
          <a:xfrm>
            <a:off x="609600" y="1155700"/>
            <a:ext cx="5994400" cy="3568700"/>
          </a:xfrm>
          <a:prstGeom prst="rect">
            <a:avLst/>
          </a:prstGeom>
        </p:spPr>
        <p:txBody>
          <a:bodyPr anchor="b"/>
          <a:lstStyle>
            <a:lvl1pPr>
              <a:defRPr sz="5800"/>
            </a:lvl1pPr>
          </a:lstStyle>
          <a:p>
            <a:r>
              <a:t>Title Text</a:t>
            </a:r>
          </a:p>
        </p:txBody>
      </p:sp>
      <p:sp>
        <p:nvSpPr>
          <p:cNvPr id="40" name="Body Level One…"/>
          <p:cNvSpPr txBox="1">
            <a:spLocks noGrp="1"/>
          </p:cNvSpPr>
          <p:nvPr>
            <p:ph type="body" sz="quarter" idx="1"/>
          </p:nvPr>
        </p:nvSpPr>
        <p:spPr>
          <a:xfrm>
            <a:off x="609600" y="4762500"/>
            <a:ext cx="5994400" cy="35687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1270000" y="2768600"/>
            <a:ext cx="10464800" cy="57404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972300" y="2984500"/>
            <a:ext cx="4747115" cy="6019800"/>
          </a:xfrm>
          <a:prstGeom prst="rect">
            <a:avLst/>
          </a:prstGeom>
          <a:ln w="9525">
            <a:round/>
          </a:ln>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270000" y="2946400"/>
            <a:ext cx="5270500" cy="6096000"/>
          </a:xfrm>
          <a:prstGeom prst="rect">
            <a:avLst/>
          </a:prstGeom>
        </p:spPr>
        <p:txBody>
          <a:bodyPr/>
          <a:lstStyle>
            <a:lvl1pPr marL="482600" indent="-482600">
              <a:spcBef>
                <a:spcPts val="3200"/>
              </a:spcBef>
              <a:buBlip>
                <a:blip r:embed="rId2"/>
              </a:buBlip>
              <a:defRPr sz="3200"/>
            </a:lvl1pPr>
            <a:lvl2pPr marL="965200" indent="-482600">
              <a:spcBef>
                <a:spcPts val="3200"/>
              </a:spcBef>
              <a:buBlip>
                <a:blip r:embed="rId2"/>
              </a:buBlip>
              <a:defRPr sz="3200"/>
            </a:lvl2pPr>
            <a:lvl3pPr marL="1447800" indent="-482600">
              <a:spcBef>
                <a:spcPts val="3200"/>
              </a:spcBef>
              <a:buBlip>
                <a:blip r:embed="rId2"/>
              </a:buBlip>
              <a:defRPr sz="3200"/>
            </a:lvl3pPr>
            <a:lvl4pPr marL="1930400" indent="-482600">
              <a:spcBef>
                <a:spcPts val="3200"/>
              </a:spcBef>
              <a:buBlip>
                <a:blip r:embed="rId2"/>
              </a:buBlip>
              <a:defRPr sz="3200"/>
            </a:lvl4pPr>
            <a:lvl5pPr marL="2413000" indent="-482600">
              <a:spcBef>
                <a:spcPts val="32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256723" y="9197831"/>
            <a:ext cx="409839" cy="454170"/>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7273168" y="5018682"/>
            <a:ext cx="4927601" cy="3937001"/>
          </a:xfrm>
          <a:prstGeom prst="rect">
            <a:avLst/>
          </a:prstGeom>
          <a:ln w="9525">
            <a:round/>
          </a:ln>
        </p:spPr>
        <p:txBody>
          <a:bodyPr lIns="91439" tIns="45719" rIns="91439" bIns="45719" anchor="t">
            <a:noAutofit/>
          </a:bodyPr>
          <a:lstStyle/>
          <a:p>
            <a:endParaRPr/>
          </a:p>
        </p:txBody>
      </p:sp>
      <p:sp>
        <p:nvSpPr>
          <p:cNvPr id="84" name="Image"/>
          <p:cNvSpPr>
            <a:spLocks noGrp="1"/>
          </p:cNvSpPr>
          <p:nvPr>
            <p:ph type="pic" sz="quarter" idx="14"/>
          </p:nvPr>
        </p:nvSpPr>
        <p:spPr>
          <a:xfrm rot="21600000">
            <a:off x="7269536" y="774699"/>
            <a:ext cx="4927601" cy="3937001"/>
          </a:xfrm>
          <a:prstGeom prst="rect">
            <a:avLst/>
          </a:prstGeom>
          <a:ln w="9525">
            <a:round/>
          </a:ln>
        </p:spPr>
        <p:txBody>
          <a:bodyPr lIns="91439" tIns="45719" rIns="91439" bIns="45719" anchor="t">
            <a:noAutofit/>
          </a:bodyPr>
          <a:lstStyle/>
          <a:p>
            <a:endParaRPr/>
          </a:p>
        </p:txBody>
      </p:sp>
      <p:sp>
        <p:nvSpPr>
          <p:cNvPr id="85" name="Image"/>
          <p:cNvSpPr>
            <a:spLocks noGrp="1"/>
          </p:cNvSpPr>
          <p:nvPr>
            <p:ph type="pic" sz="half" idx="15"/>
          </p:nvPr>
        </p:nvSpPr>
        <p:spPr>
          <a:xfrm rot="21600000">
            <a:off x="787399" y="774699"/>
            <a:ext cx="6159501" cy="8204201"/>
          </a:xfrm>
          <a:prstGeom prst="rect">
            <a:avLst/>
          </a:prstGeom>
          <a:ln w="9525">
            <a:round/>
          </a:ln>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70000" y="1066800"/>
            <a:ext cx="10464800" cy="76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70000" y="203200"/>
            <a:ext cx="10464800"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6297011" y="9197831"/>
            <a:ext cx="409839" cy="454170"/>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sz="7200" b="0" i="0" u="none" strike="noStrike" cap="none" spc="0" baseline="0">
          <a:ln>
            <a:noFill/>
          </a:ln>
          <a:solidFill>
            <a:srgbClr val="FFFFFF"/>
          </a:solidFill>
          <a:uFillTx/>
          <a:latin typeface="+mn-lt"/>
          <a:ea typeface="+mn-ea"/>
          <a:cs typeface="+mn-cs"/>
          <a:sym typeface="Chalkduster"/>
        </a:defRPr>
      </a:lvl9pPr>
    </p:titleStyle>
    <p:bodyStyle>
      <a:lvl1pPr marL="571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ln>
            <a:noFill/>
          </a:ln>
          <a:solidFill>
            <a:srgbClr val="FFFFFF"/>
          </a:solidFill>
          <a:uFillTx/>
          <a:latin typeface="+mn-lt"/>
          <a:ea typeface="+mn-ea"/>
          <a:cs typeface="+mn-cs"/>
          <a:sym typeface="Chalkduster"/>
        </a:defRPr>
      </a:lvl1pPr>
      <a:lvl2pPr marL="11430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ln>
            <a:noFill/>
          </a:ln>
          <a:solidFill>
            <a:srgbClr val="FFFFFF"/>
          </a:solidFill>
          <a:uFillTx/>
          <a:latin typeface="+mn-lt"/>
          <a:ea typeface="+mn-ea"/>
          <a:cs typeface="+mn-cs"/>
          <a:sym typeface="Chalkduster"/>
        </a:defRPr>
      </a:lvl2pPr>
      <a:lvl3pPr marL="1714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ln>
            <a:noFill/>
          </a:ln>
          <a:solidFill>
            <a:srgbClr val="FFFFFF"/>
          </a:solidFill>
          <a:uFillTx/>
          <a:latin typeface="+mn-lt"/>
          <a:ea typeface="+mn-ea"/>
          <a:cs typeface="+mn-cs"/>
          <a:sym typeface="Chalkduster"/>
        </a:defRPr>
      </a:lvl3pPr>
      <a:lvl4pPr marL="22860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ln>
            <a:noFill/>
          </a:ln>
          <a:solidFill>
            <a:srgbClr val="FFFFFF"/>
          </a:solidFill>
          <a:uFillTx/>
          <a:latin typeface="+mn-lt"/>
          <a:ea typeface="+mn-ea"/>
          <a:cs typeface="+mn-cs"/>
          <a:sym typeface="Chalkduster"/>
        </a:defRPr>
      </a:lvl4pPr>
      <a:lvl5pPr marL="2857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ln>
            <a:noFill/>
          </a:ln>
          <a:solidFill>
            <a:srgbClr val="FFFFFF"/>
          </a:solidFill>
          <a:uFillTx/>
          <a:latin typeface="+mn-lt"/>
          <a:ea typeface="+mn-ea"/>
          <a:cs typeface="+mn-cs"/>
          <a:sym typeface="Chalkduster"/>
        </a:defRPr>
      </a:lvl5pPr>
      <a:lvl6pPr marL="34290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ln>
            <a:noFill/>
          </a:ln>
          <a:solidFill>
            <a:srgbClr val="FFFFFF"/>
          </a:solidFill>
          <a:uFillTx/>
          <a:latin typeface="+mn-lt"/>
          <a:ea typeface="+mn-ea"/>
          <a:cs typeface="+mn-cs"/>
          <a:sym typeface="Chalkduster"/>
        </a:defRPr>
      </a:lvl6pPr>
      <a:lvl7pPr marL="4000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ln>
            <a:noFill/>
          </a:ln>
          <a:solidFill>
            <a:srgbClr val="FFFFFF"/>
          </a:solidFill>
          <a:uFillTx/>
          <a:latin typeface="+mn-lt"/>
          <a:ea typeface="+mn-ea"/>
          <a:cs typeface="+mn-cs"/>
          <a:sym typeface="Chalkduster"/>
        </a:defRPr>
      </a:lvl7pPr>
      <a:lvl8pPr marL="45720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ln>
            <a:noFill/>
          </a:ln>
          <a:solidFill>
            <a:srgbClr val="FFFFFF"/>
          </a:solidFill>
          <a:uFillTx/>
          <a:latin typeface="+mn-lt"/>
          <a:ea typeface="+mn-ea"/>
          <a:cs typeface="+mn-cs"/>
          <a:sym typeface="Chalkduster"/>
        </a:defRPr>
      </a:lvl8pPr>
      <a:lvl9pPr marL="5143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ln>
            <a:noFill/>
          </a:ln>
          <a:solidFill>
            <a:srgbClr val="FFFFFF"/>
          </a:solidFill>
          <a:uFillTx/>
          <a:latin typeface="+mn-lt"/>
          <a:ea typeface="+mn-ea"/>
          <a:cs typeface="+mn-cs"/>
          <a:sym typeface="Chalkduster"/>
        </a:defRPr>
      </a:lvl9pPr>
    </p:bodyStyle>
    <p:otherStyle>
      <a:lvl1pPr marL="0" marR="0" indent="0" algn="ctr"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Chalkduste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Agile,…"/>
          <p:cNvSpPr txBox="1">
            <a:spLocks noGrp="1"/>
          </p:cNvSpPr>
          <p:nvPr>
            <p:ph type="ctrTitle"/>
          </p:nvPr>
        </p:nvSpPr>
        <p:spPr>
          <a:xfrm>
            <a:off x="866842" y="1253123"/>
            <a:ext cx="11271116" cy="5266154"/>
          </a:xfrm>
          <a:prstGeom prst="rect">
            <a:avLst/>
          </a:prstGeom>
        </p:spPr>
        <p:txBody>
          <a:bodyPr/>
          <a:lstStyle/>
          <a:p>
            <a:pPr defTabSz="342900">
              <a:defRPr sz="6375"/>
            </a:pPr>
            <a:r>
              <a:t>Agile, </a:t>
            </a:r>
          </a:p>
          <a:p>
            <a:pPr defTabSz="342900">
              <a:defRPr sz="6375"/>
            </a:pPr>
            <a:r>
              <a:t>Craftsmanship, DevOps </a:t>
            </a:r>
          </a:p>
          <a:p>
            <a:pPr defTabSz="342900">
              <a:defRPr sz="6375"/>
            </a:pPr>
            <a:r>
              <a:t>and </a:t>
            </a:r>
          </a:p>
          <a:p>
            <a:pPr defTabSz="342900">
              <a:defRPr sz="6375"/>
            </a:pPr>
            <a:r>
              <a:t>other monsters</a:t>
            </a:r>
          </a:p>
        </p:txBody>
      </p:sp>
      <p:sp>
        <p:nvSpPr>
          <p:cNvPr id="120" name="How to fight with them."/>
          <p:cNvSpPr txBox="1">
            <a:spLocks noGrp="1"/>
          </p:cNvSpPr>
          <p:nvPr>
            <p:ph type="subTitle" sz="quarter" idx="1"/>
          </p:nvPr>
        </p:nvSpPr>
        <p:spPr>
          <a:xfrm>
            <a:off x="1270000" y="5848519"/>
            <a:ext cx="10464800" cy="1663701"/>
          </a:xfrm>
          <a:prstGeom prst="rect">
            <a:avLst/>
          </a:prstGeom>
        </p:spPr>
        <p:txBody>
          <a:bodyPr/>
          <a:lstStyle/>
          <a:p>
            <a:r>
              <a:t>How to fight with them.</a:t>
            </a:r>
          </a:p>
        </p:txBody>
      </p:sp>
      <p:pic>
        <p:nvPicPr>
          <p:cNvPr id="121" name="codurance_brand.png" descr="codurance_brand.png"/>
          <p:cNvPicPr>
            <a:picLocks noChangeAspect="1"/>
          </p:cNvPicPr>
          <p:nvPr/>
        </p:nvPicPr>
        <p:blipFill>
          <a:blip r:embed="rId2">
            <a:extLst/>
          </a:blip>
          <a:stretch>
            <a:fillRect/>
          </a:stretch>
        </p:blipFill>
        <p:spPr>
          <a:xfrm>
            <a:off x="5172471" y="6891823"/>
            <a:ext cx="2659679" cy="2659679"/>
          </a:xfrm>
          <a:prstGeom prst="rect">
            <a:avLst/>
          </a:prstGeom>
          <a:ln w="889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Not only working software,…"/>
          <p:cNvSpPr txBox="1">
            <a:spLocks noGrp="1"/>
          </p:cNvSpPr>
          <p:nvPr>
            <p:ph type="title"/>
          </p:nvPr>
        </p:nvSpPr>
        <p:spPr>
          <a:xfrm>
            <a:off x="640945" y="3825014"/>
            <a:ext cx="11710210" cy="2146426"/>
          </a:xfrm>
          <a:prstGeom prst="rect">
            <a:avLst/>
          </a:prstGeom>
          <a:ln w="9525">
            <a:round/>
          </a:ln>
        </p:spPr>
        <p:txBody>
          <a:bodyPr/>
          <a:lstStyle/>
          <a:p>
            <a:pPr defTabSz="329184">
              <a:defRPr sz="5184"/>
            </a:pPr>
            <a:r>
              <a:t>Not only working software,</a:t>
            </a:r>
          </a:p>
          <a:p>
            <a:pPr defTabSz="329184">
              <a:defRPr sz="5184"/>
            </a:pPr>
            <a:r>
              <a:t>but also well-crafted software</a:t>
            </a:r>
          </a:p>
        </p:txBody>
      </p:sp>
      <p:sp>
        <p:nvSpPr>
          <p:cNvPr id="183" name="Well-crafted Software"/>
          <p:cNvSpPr txBox="1"/>
          <p:nvPr/>
        </p:nvSpPr>
        <p:spPr>
          <a:xfrm>
            <a:off x="3727774" y="6681928"/>
            <a:ext cx="5549252" cy="1942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56615">
              <a:defRPr sz="5615"/>
            </a:lvl1pPr>
          </a:lstStyle>
          <a:p>
            <a:r>
              <a:t>Well-crafted Software</a:t>
            </a:r>
          </a:p>
        </p:txBody>
      </p:sp>
      <p:sp>
        <p:nvSpPr>
          <p:cNvPr id="184" name="Working…"/>
          <p:cNvSpPr txBox="1"/>
          <p:nvPr/>
        </p:nvSpPr>
        <p:spPr>
          <a:xfrm>
            <a:off x="2180968" y="1429626"/>
            <a:ext cx="8642864" cy="182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338327">
              <a:defRPr sz="5328"/>
            </a:pPr>
            <a:r>
              <a:t>Working </a:t>
            </a:r>
          </a:p>
          <a:p>
            <a:pPr defTabSz="338327">
              <a:defRPr sz="5328"/>
            </a:pPr>
            <a:r>
              <a:t>software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well-crafted software"/>
          <p:cNvSpPr txBox="1">
            <a:spLocks noGrp="1"/>
          </p:cNvSpPr>
          <p:nvPr>
            <p:ph type="title"/>
          </p:nvPr>
        </p:nvSpPr>
        <p:spPr>
          <a:xfrm>
            <a:off x="640945" y="3825014"/>
            <a:ext cx="11710210" cy="2146426"/>
          </a:xfrm>
          <a:prstGeom prst="rect">
            <a:avLst/>
          </a:prstGeom>
          <a:ln w="9525">
            <a:round/>
          </a:ln>
        </p:spPr>
        <p:txBody>
          <a:bodyPr/>
          <a:lstStyle>
            <a:lvl1pPr>
              <a:defRPr sz="6900"/>
            </a:lvl1pPr>
          </a:lstStyle>
          <a:p>
            <a:r>
              <a:t>well-crafted software  </a:t>
            </a:r>
          </a:p>
        </p:txBody>
      </p:sp>
      <p:sp>
        <p:nvSpPr>
          <p:cNvPr id="189" name="4 Rules of Simple Design"/>
          <p:cNvSpPr txBox="1"/>
          <p:nvPr/>
        </p:nvSpPr>
        <p:spPr>
          <a:xfrm>
            <a:off x="496710" y="6812324"/>
            <a:ext cx="3693327" cy="1548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28600">
              <a:defRPr sz="3600"/>
            </a:lvl1pPr>
          </a:lstStyle>
          <a:p>
            <a:r>
              <a:t>4 Rules of Simple Design</a:t>
            </a:r>
          </a:p>
        </p:txBody>
      </p:sp>
      <p:sp>
        <p:nvSpPr>
          <p:cNvPr id="190" name="TDD"/>
          <p:cNvSpPr txBox="1"/>
          <p:nvPr/>
        </p:nvSpPr>
        <p:spPr>
          <a:xfrm>
            <a:off x="4655736" y="200511"/>
            <a:ext cx="3693327" cy="1824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TDD</a:t>
            </a:r>
          </a:p>
        </p:txBody>
      </p:sp>
      <p:sp>
        <p:nvSpPr>
          <p:cNvPr id="191" name="SOLID"/>
          <p:cNvSpPr txBox="1"/>
          <p:nvPr/>
        </p:nvSpPr>
        <p:spPr>
          <a:xfrm>
            <a:off x="8280093" y="1035043"/>
            <a:ext cx="3693327" cy="182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SOLID</a:t>
            </a:r>
          </a:p>
        </p:txBody>
      </p:sp>
      <p:sp>
        <p:nvSpPr>
          <p:cNvPr id="192" name="design patterns"/>
          <p:cNvSpPr txBox="1"/>
          <p:nvPr/>
        </p:nvSpPr>
        <p:spPr>
          <a:xfrm>
            <a:off x="7925871" y="6480074"/>
            <a:ext cx="5549252" cy="1942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56615">
              <a:defRPr sz="5615"/>
            </a:lvl1pPr>
          </a:lstStyle>
          <a:p>
            <a:r>
              <a:t>design patterns</a:t>
            </a:r>
          </a:p>
        </p:txBody>
      </p:sp>
      <p:sp>
        <p:nvSpPr>
          <p:cNvPr id="193" name="code…"/>
          <p:cNvSpPr txBox="1"/>
          <p:nvPr/>
        </p:nvSpPr>
        <p:spPr>
          <a:xfrm>
            <a:off x="4141424" y="2008969"/>
            <a:ext cx="4721953" cy="1447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260604">
              <a:defRPr sz="4104"/>
            </a:pPr>
            <a:r>
              <a:t>code</a:t>
            </a:r>
          </a:p>
          <a:p>
            <a:pPr defTabSz="260604">
              <a:defRPr sz="4104"/>
            </a:pPr>
            <a:r>
              <a:t>smells</a:t>
            </a:r>
          </a:p>
        </p:txBody>
      </p:sp>
      <p:sp>
        <p:nvSpPr>
          <p:cNvPr id="194" name="DDD"/>
          <p:cNvSpPr txBox="1"/>
          <p:nvPr/>
        </p:nvSpPr>
        <p:spPr>
          <a:xfrm>
            <a:off x="4655737" y="6674108"/>
            <a:ext cx="3693327" cy="1824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DDD</a:t>
            </a:r>
          </a:p>
        </p:txBody>
      </p:sp>
      <p:sp>
        <p:nvSpPr>
          <p:cNvPr id="195" name="BDD"/>
          <p:cNvSpPr txBox="1"/>
          <p:nvPr/>
        </p:nvSpPr>
        <p:spPr>
          <a:xfrm>
            <a:off x="1085644" y="1035043"/>
            <a:ext cx="3693327" cy="182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BDD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Not only responding to change,…"/>
          <p:cNvSpPr txBox="1">
            <a:spLocks noGrp="1"/>
          </p:cNvSpPr>
          <p:nvPr>
            <p:ph type="title"/>
          </p:nvPr>
        </p:nvSpPr>
        <p:spPr>
          <a:xfrm>
            <a:off x="640945" y="3825014"/>
            <a:ext cx="11710210" cy="2146426"/>
          </a:xfrm>
          <a:prstGeom prst="rect">
            <a:avLst/>
          </a:prstGeom>
          <a:ln w="9525">
            <a:round/>
          </a:ln>
        </p:spPr>
        <p:txBody>
          <a:bodyPr/>
          <a:lstStyle/>
          <a:p>
            <a:pPr defTabSz="315468">
              <a:defRPr sz="4968"/>
            </a:pPr>
            <a:r>
              <a:t>Not only responding to change,</a:t>
            </a:r>
          </a:p>
          <a:p>
            <a:pPr defTabSz="315468">
              <a:defRPr sz="4968"/>
            </a:pPr>
            <a:r>
              <a:t>but also steadily adding value</a:t>
            </a:r>
          </a:p>
        </p:txBody>
      </p:sp>
      <p:sp>
        <p:nvSpPr>
          <p:cNvPr id="200" name="Adding value"/>
          <p:cNvSpPr txBox="1"/>
          <p:nvPr/>
        </p:nvSpPr>
        <p:spPr>
          <a:xfrm>
            <a:off x="3727774" y="6681928"/>
            <a:ext cx="5549252" cy="1942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56615">
              <a:defRPr sz="5615"/>
            </a:lvl1pPr>
          </a:lstStyle>
          <a:p>
            <a:r>
              <a:t>Adding value</a:t>
            </a:r>
          </a:p>
        </p:txBody>
      </p:sp>
      <p:sp>
        <p:nvSpPr>
          <p:cNvPr id="201" name="Responding to any  change"/>
          <p:cNvSpPr txBox="1"/>
          <p:nvPr/>
        </p:nvSpPr>
        <p:spPr>
          <a:xfrm>
            <a:off x="2180968" y="1429626"/>
            <a:ext cx="8642864" cy="182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38327">
              <a:defRPr sz="5328"/>
            </a:lvl1pPr>
          </a:lstStyle>
          <a:p>
            <a:r>
              <a:t>Responding to any  change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Not only individuals and interactions,…"/>
          <p:cNvSpPr txBox="1">
            <a:spLocks noGrp="1"/>
          </p:cNvSpPr>
          <p:nvPr>
            <p:ph type="title"/>
          </p:nvPr>
        </p:nvSpPr>
        <p:spPr>
          <a:xfrm>
            <a:off x="640945" y="3825014"/>
            <a:ext cx="11710210" cy="2146426"/>
          </a:xfrm>
          <a:prstGeom prst="rect">
            <a:avLst/>
          </a:prstGeom>
          <a:ln w="9525">
            <a:round/>
          </a:ln>
        </p:spPr>
        <p:txBody>
          <a:bodyPr/>
          <a:lstStyle/>
          <a:p>
            <a:pPr defTabSz="260604">
              <a:defRPr sz="4104"/>
            </a:pPr>
            <a:r>
              <a:t>Not only individuals and interactions,</a:t>
            </a:r>
          </a:p>
          <a:p>
            <a:pPr defTabSz="260604">
              <a:defRPr sz="4104"/>
            </a:pPr>
            <a:r>
              <a:t>but also a community of professionals</a:t>
            </a:r>
          </a:p>
        </p:txBody>
      </p:sp>
      <p:sp>
        <p:nvSpPr>
          <p:cNvPr id="206" name="community of professionals"/>
          <p:cNvSpPr txBox="1"/>
          <p:nvPr/>
        </p:nvSpPr>
        <p:spPr>
          <a:xfrm>
            <a:off x="3727774" y="6681928"/>
            <a:ext cx="5549252" cy="1942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33756">
              <a:defRPr sz="5256"/>
            </a:lvl1pPr>
          </a:lstStyle>
          <a:p>
            <a:r>
              <a:t>community of professionals</a:t>
            </a:r>
          </a:p>
        </p:txBody>
      </p:sp>
      <p:sp>
        <p:nvSpPr>
          <p:cNvPr id="207" name="individual and interactions"/>
          <p:cNvSpPr txBox="1"/>
          <p:nvPr/>
        </p:nvSpPr>
        <p:spPr>
          <a:xfrm>
            <a:off x="2180968" y="1429626"/>
            <a:ext cx="8642864" cy="182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38327">
              <a:defRPr sz="5328"/>
            </a:lvl1pPr>
          </a:lstStyle>
          <a:p>
            <a:r>
              <a:t>individual and interactions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Not only customer collaboration,…"/>
          <p:cNvSpPr txBox="1">
            <a:spLocks noGrp="1"/>
          </p:cNvSpPr>
          <p:nvPr>
            <p:ph type="title"/>
          </p:nvPr>
        </p:nvSpPr>
        <p:spPr>
          <a:xfrm>
            <a:off x="640945" y="3825014"/>
            <a:ext cx="11710210" cy="2146426"/>
          </a:xfrm>
          <a:prstGeom prst="rect">
            <a:avLst/>
          </a:prstGeom>
          <a:ln w="9525">
            <a:round/>
          </a:ln>
        </p:spPr>
        <p:txBody>
          <a:bodyPr/>
          <a:lstStyle/>
          <a:p>
            <a:pPr defTabSz="301752">
              <a:defRPr sz="4752"/>
            </a:pPr>
            <a:r>
              <a:t>Not only customer collaboration,</a:t>
            </a:r>
          </a:p>
          <a:p>
            <a:pPr defTabSz="301752">
              <a:defRPr sz="4752"/>
            </a:pPr>
            <a:r>
              <a:t>but also productive partnerships</a:t>
            </a:r>
          </a:p>
        </p:txBody>
      </p:sp>
      <p:sp>
        <p:nvSpPr>
          <p:cNvPr id="212" name="productive partnership"/>
          <p:cNvSpPr txBox="1"/>
          <p:nvPr/>
        </p:nvSpPr>
        <p:spPr>
          <a:xfrm>
            <a:off x="3727774" y="6681928"/>
            <a:ext cx="5549252" cy="1942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56615">
              <a:defRPr sz="5615"/>
            </a:lvl1pPr>
          </a:lstStyle>
          <a:p>
            <a:r>
              <a:t>productive partnership</a:t>
            </a:r>
          </a:p>
        </p:txBody>
      </p:sp>
      <p:sp>
        <p:nvSpPr>
          <p:cNvPr id="213" name="customer collaboration"/>
          <p:cNvSpPr txBox="1"/>
          <p:nvPr/>
        </p:nvSpPr>
        <p:spPr>
          <a:xfrm>
            <a:off x="2180968" y="1429626"/>
            <a:ext cx="8642864" cy="182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38327">
              <a:defRPr sz="5328"/>
            </a:lvl1pPr>
          </a:lstStyle>
          <a:p>
            <a:r>
              <a:t>customer collaboration</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Not only customer collaboration,…"/>
          <p:cNvSpPr txBox="1">
            <a:spLocks noGrp="1"/>
          </p:cNvSpPr>
          <p:nvPr>
            <p:ph type="title"/>
          </p:nvPr>
        </p:nvSpPr>
        <p:spPr>
          <a:xfrm>
            <a:off x="1697609" y="6687200"/>
            <a:ext cx="9749791" cy="1403171"/>
          </a:xfrm>
          <a:prstGeom prst="rect">
            <a:avLst/>
          </a:prstGeom>
          <a:ln w="9525">
            <a:round/>
          </a:ln>
        </p:spPr>
        <p:txBody>
          <a:bodyPr/>
          <a:lstStyle/>
          <a:p>
            <a:pPr defTabSz="210311">
              <a:defRPr sz="3312"/>
            </a:pPr>
            <a:r>
              <a:t>Not only customer collaboration,</a:t>
            </a:r>
          </a:p>
          <a:p>
            <a:pPr defTabSz="210311">
              <a:defRPr sz="3312"/>
            </a:pPr>
            <a:r>
              <a:t>but also productive partnerships</a:t>
            </a:r>
          </a:p>
        </p:txBody>
      </p:sp>
      <p:grpSp>
        <p:nvGrpSpPr>
          <p:cNvPr id="220" name="Not only individuals and interactions,…"/>
          <p:cNvGrpSpPr/>
          <p:nvPr/>
        </p:nvGrpSpPr>
        <p:grpSpPr>
          <a:xfrm>
            <a:off x="1578538" y="4812218"/>
            <a:ext cx="10000633" cy="1758703"/>
            <a:chOff x="0" y="0"/>
            <a:chExt cx="10000632" cy="1758702"/>
          </a:xfrm>
        </p:grpSpPr>
        <p:sp>
          <p:nvSpPr>
            <p:cNvPr id="219" name="Not only individuals and interactions,…"/>
            <p:cNvSpPr txBox="1"/>
            <p:nvPr/>
          </p:nvSpPr>
          <p:spPr>
            <a:xfrm>
              <a:off x="101600" y="101600"/>
              <a:ext cx="9784733" cy="1415803"/>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p>
              <a:pPr defTabSz="210311">
                <a:defRPr sz="3312"/>
              </a:pPr>
              <a:r>
                <a:t>Not only individuals and interactions,</a:t>
              </a:r>
            </a:p>
            <a:p>
              <a:pPr defTabSz="210311">
                <a:defRPr sz="3312"/>
              </a:pPr>
              <a:r>
                <a:t>but also a community of professionals</a:t>
              </a:r>
            </a:p>
          </p:txBody>
        </p:sp>
        <p:pic>
          <p:nvPicPr>
            <p:cNvPr id="218" name="Not only individuals and interactions,…" descr="Not only individuals and interactions,…"/>
            <p:cNvPicPr>
              <a:picLocks/>
            </p:cNvPicPr>
            <p:nvPr/>
          </p:nvPicPr>
          <p:blipFill>
            <a:blip r:embed="rId3">
              <a:extLst/>
            </a:blip>
            <a:stretch>
              <a:fillRect/>
            </a:stretch>
          </p:blipFill>
          <p:spPr>
            <a:xfrm>
              <a:off x="0" y="0"/>
              <a:ext cx="10000633" cy="1758703"/>
            </a:xfrm>
            <a:prstGeom prst="rect">
              <a:avLst/>
            </a:prstGeom>
            <a:effectLst/>
          </p:spPr>
        </p:pic>
      </p:grpSp>
      <p:grpSp>
        <p:nvGrpSpPr>
          <p:cNvPr id="223" name="Not only working software,…"/>
          <p:cNvGrpSpPr/>
          <p:nvPr/>
        </p:nvGrpSpPr>
        <p:grpSpPr>
          <a:xfrm>
            <a:off x="1425629" y="1421929"/>
            <a:ext cx="10152320" cy="1758703"/>
            <a:chOff x="0" y="0"/>
            <a:chExt cx="10152319" cy="1758702"/>
          </a:xfrm>
        </p:grpSpPr>
        <p:sp>
          <p:nvSpPr>
            <p:cNvPr id="222" name="Not only working software,…"/>
            <p:cNvSpPr txBox="1"/>
            <p:nvPr/>
          </p:nvSpPr>
          <p:spPr>
            <a:xfrm>
              <a:off x="101600" y="101600"/>
              <a:ext cx="9936420" cy="1415803"/>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p>
              <a:pPr defTabSz="210311">
                <a:defRPr sz="3312"/>
              </a:pPr>
              <a:r>
                <a:t>Not only working software,</a:t>
              </a:r>
            </a:p>
            <a:p>
              <a:pPr defTabSz="210311">
                <a:defRPr sz="3312"/>
              </a:pPr>
              <a:r>
                <a:t>but also well-crafted software</a:t>
              </a:r>
            </a:p>
          </p:txBody>
        </p:sp>
        <p:pic>
          <p:nvPicPr>
            <p:cNvPr id="221" name="Not only working software,…" descr="Not only working software,…"/>
            <p:cNvPicPr>
              <a:picLocks/>
            </p:cNvPicPr>
            <p:nvPr/>
          </p:nvPicPr>
          <p:blipFill>
            <a:blip r:embed="rId4">
              <a:extLst/>
            </a:blip>
            <a:stretch>
              <a:fillRect/>
            </a:stretch>
          </p:blipFill>
          <p:spPr>
            <a:xfrm>
              <a:off x="0" y="-1"/>
              <a:ext cx="10152320" cy="1758704"/>
            </a:xfrm>
            <a:prstGeom prst="rect">
              <a:avLst/>
            </a:prstGeom>
            <a:effectLst/>
          </p:spPr>
        </p:pic>
      </p:grpSp>
      <p:grpSp>
        <p:nvGrpSpPr>
          <p:cNvPr id="226" name="Not only responding to change,…"/>
          <p:cNvGrpSpPr/>
          <p:nvPr/>
        </p:nvGrpSpPr>
        <p:grpSpPr>
          <a:xfrm>
            <a:off x="1425629" y="3134493"/>
            <a:ext cx="10152320" cy="1758704"/>
            <a:chOff x="0" y="0"/>
            <a:chExt cx="10152319" cy="1758702"/>
          </a:xfrm>
        </p:grpSpPr>
        <p:sp>
          <p:nvSpPr>
            <p:cNvPr id="225" name="Not only responding to change,…"/>
            <p:cNvSpPr txBox="1"/>
            <p:nvPr/>
          </p:nvSpPr>
          <p:spPr>
            <a:xfrm>
              <a:off x="101600" y="101600"/>
              <a:ext cx="9936420" cy="1415803"/>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p>
              <a:pPr defTabSz="210311">
                <a:defRPr sz="3312"/>
              </a:pPr>
              <a:r>
                <a:t>Not only responding to change,</a:t>
              </a:r>
            </a:p>
            <a:p>
              <a:pPr defTabSz="210311">
                <a:defRPr sz="3312"/>
              </a:pPr>
              <a:r>
                <a:t>but also steadily adding value</a:t>
              </a:r>
            </a:p>
          </p:txBody>
        </p:sp>
        <p:pic>
          <p:nvPicPr>
            <p:cNvPr id="224" name="Not only responding to change,…" descr="Not only responding to change,…"/>
            <p:cNvPicPr>
              <a:picLocks/>
            </p:cNvPicPr>
            <p:nvPr/>
          </p:nvPicPr>
          <p:blipFill>
            <a:blip r:embed="rId4">
              <a:extLst/>
            </a:blip>
            <a:stretch>
              <a:fillRect/>
            </a:stretch>
          </p:blipFill>
          <p:spPr>
            <a:xfrm>
              <a:off x="0" y="-1"/>
              <a:ext cx="10152320" cy="1758704"/>
            </a:xfrm>
            <a:prstGeom prst="rect">
              <a:avLst/>
            </a:prstGeom>
            <a:effectLst/>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DevOps"/>
          <p:cNvSpPr txBox="1">
            <a:spLocks noGrp="1"/>
          </p:cNvSpPr>
          <p:nvPr>
            <p:ph type="title"/>
          </p:nvPr>
        </p:nvSpPr>
        <p:spPr>
          <a:prstGeom prst="rect">
            <a:avLst/>
          </a:prstGeom>
        </p:spPr>
        <p:txBody>
          <a:bodyPr/>
          <a:lstStyle>
            <a:lvl1pPr>
              <a:defRPr sz="14200"/>
            </a:lvl1pPr>
          </a:lstStyle>
          <a:p>
            <a:r>
              <a:t>DevOps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oftware engineering practice that aims at UNIFYING software DEVELOPMENT (Dev)…"/>
          <p:cNvSpPr txBox="1">
            <a:spLocks noGrp="1"/>
          </p:cNvSpPr>
          <p:nvPr>
            <p:ph type="title"/>
          </p:nvPr>
        </p:nvSpPr>
        <p:spPr>
          <a:xfrm>
            <a:off x="862055" y="3137273"/>
            <a:ext cx="11280690" cy="3479054"/>
          </a:xfrm>
          <a:prstGeom prst="rect">
            <a:avLst/>
          </a:prstGeom>
        </p:spPr>
        <p:txBody>
          <a:bodyPr/>
          <a:lstStyle/>
          <a:p>
            <a:pPr defTabSz="260604">
              <a:defRPr sz="4104"/>
            </a:pPr>
            <a:r>
              <a:t>Software engineering practice that aims at UNIFYING software DEVELOPMENT (Dev) </a:t>
            </a:r>
          </a:p>
          <a:p>
            <a:pPr defTabSz="260604">
              <a:defRPr sz="4104"/>
            </a:pPr>
            <a:r>
              <a:t>and </a:t>
            </a:r>
          </a:p>
          <a:p>
            <a:pPr defTabSz="260604">
              <a:defRPr sz="4104"/>
            </a:pPr>
            <a:r>
              <a:t>SOFTWARE OPERATION (Ops).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DevOps movement is to strongly ADVOCATE AUTOMATION and MONITORING…"/>
          <p:cNvSpPr txBox="1">
            <a:spLocks noGrp="1"/>
          </p:cNvSpPr>
          <p:nvPr>
            <p:ph type="title"/>
          </p:nvPr>
        </p:nvSpPr>
        <p:spPr>
          <a:xfrm>
            <a:off x="862055" y="3137273"/>
            <a:ext cx="11280690" cy="3479054"/>
          </a:xfrm>
          <a:prstGeom prst="rect">
            <a:avLst/>
          </a:prstGeom>
        </p:spPr>
        <p:txBody>
          <a:bodyPr/>
          <a:lstStyle/>
          <a:p>
            <a:pPr defTabSz="219455">
              <a:defRPr sz="3455"/>
            </a:pPr>
            <a:r>
              <a:t>DevOps movement is to strongly ADVOCATE AUTOMATION and MONITORING </a:t>
            </a:r>
          </a:p>
          <a:p>
            <a:pPr defTabSz="219455">
              <a:defRPr sz="3455"/>
            </a:pPr>
            <a:r>
              <a:t>(…), from integration, testing, releasing to deployment and infrastructure management.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DevOps aims at  SHORTER DEVELOPMENT CYCLES,  INCREASE DEPLOYMENT FREQUENCY, more DEPENDABLE RELEASES, in close ALIGNMENT WITH BUSINESS OBJECTIVES."/>
          <p:cNvSpPr txBox="1">
            <a:spLocks noGrp="1"/>
          </p:cNvSpPr>
          <p:nvPr>
            <p:ph type="title"/>
          </p:nvPr>
        </p:nvSpPr>
        <p:spPr>
          <a:xfrm>
            <a:off x="862055" y="3137273"/>
            <a:ext cx="11280690" cy="3479054"/>
          </a:xfrm>
          <a:prstGeom prst="rect">
            <a:avLst/>
          </a:prstGeom>
        </p:spPr>
        <p:txBody>
          <a:bodyPr/>
          <a:lstStyle>
            <a:lvl1pPr defTabSz="219455">
              <a:defRPr sz="3455"/>
            </a:lvl1pPr>
          </a:lstStyle>
          <a:p>
            <a:r>
              <a:t>DevOps aims at  SHORTER DEVELOPMENT CYCLES,  INCREASE DEPLOYMENT FREQUENCY, more DEPENDABLE RELEASES, in close ALIGNMENT WITH BUSINESS OBJECTIVES.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IMG_0283.jpg" descr="IMG_0283.jpg"/>
          <p:cNvPicPr>
            <a:picLocks noGrp="1"/>
          </p:cNvPicPr>
          <p:nvPr>
            <p:ph type="pic" idx="15"/>
          </p:nvPr>
        </p:nvPicPr>
        <p:blipFill>
          <a:blip r:embed="rId3">
            <a:extLst/>
          </a:blip>
          <a:stretch>
            <a:fillRect/>
          </a:stretch>
        </p:blipFill>
        <p:spPr>
          <a:xfrm rot="21600000">
            <a:off x="800100" y="787399"/>
            <a:ext cx="6184901" cy="8305801"/>
          </a:xfrm>
          <a:prstGeom prst="rect">
            <a:avLst/>
          </a:prstGeom>
        </p:spPr>
      </p:pic>
      <p:sp>
        <p:nvSpPr>
          <p:cNvPr id="124" name="Robert Firek"/>
          <p:cNvSpPr txBox="1"/>
          <p:nvPr/>
        </p:nvSpPr>
        <p:spPr>
          <a:xfrm>
            <a:off x="8052368" y="1565636"/>
            <a:ext cx="3961264" cy="7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Robert Firek</a:t>
            </a:r>
          </a:p>
        </p:txBody>
      </p:sp>
      <p:sp>
        <p:nvSpPr>
          <p:cNvPr id="125" name="Software Craftsman…"/>
          <p:cNvSpPr txBox="1"/>
          <p:nvPr/>
        </p:nvSpPr>
        <p:spPr>
          <a:xfrm>
            <a:off x="7499265" y="2554552"/>
            <a:ext cx="4838870" cy="11392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200"/>
            </a:pPr>
            <a:r>
              <a:t>Software Craftsman</a:t>
            </a:r>
          </a:p>
          <a:p>
            <a:pPr>
              <a:defRPr sz="2200"/>
            </a:pPr>
            <a:r>
              <a:t>@RobertFirek</a:t>
            </a:r>
          </a:p>
        </p:txBody>
      </p:sp>
      <p:pic>
        <p:nvPicPr>
          <p:cNvPr id="126" name="codurance_brand.png" descr="codurance_brand.png"/>
          <p:cNvPicPr>
            <a:picLocks noChangeAspect="1"/>
          </p:cNvPicPr>
          <p:nvPr/>
        </p:nvPicPr>
        <p:blipFill>
          <a:blip r:embed="rId4">
            <a:extLst/>
          </a:blip>
          <a:stretch>
            <a:fillRect/>
          </a:stretch>
        </p:blipFill>
        <p:spPr>
          <a:xfrm>
            <a:off x="6581775" y="2868198"/>
            <a:ext cx="6318195" cy="6318196"/>
          </a:xfrm>
          <a:prstGeom prst="rect">
            <a:avLst/>
          </a:prstGeom>
          <a:ln w="88900">
            <a:miter lim="400000"/>
          </a:ln>
        </p:spPr>
      </p:pic>
      <p:sp>
        <p:nvSpPr>
          <p:cNvPr id="127" name="CODURANCE"/>
          <p:cNvSpPr txBox="1"/>
          <p:nvPr/>
        </p:nvSpPr>
        <p:spPr>
          <a:xfrm>
            <a:off x="7921827" y="8085558"/>
            <a:ext cx="4222346" cy="780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CODURANCE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lture"/>
          <p:cNvSpPr txBox="1">
            <a:spLocks noGrp="1"/>
          </p:cNvSpPr>
          <p:nvPr>
            <p:ph type="title"/>
          </p:nvPr>
        </p:nvSpPr>
        <p:spPr>
          <a:xfrm>
            <a:off x="4055324" y="6186434"/>
            <a:ext cx="4711701" cy="943060"/>
          </a:xfrm>
          <a:prstGeom prst="rect">
            <a:avLst/>
          </a:prstGeom>
        </p:spPr>
        <p:txBody>
          <a:bodyPr/>
          <a:lstStyle>
            <a:lvl1pPr defTabSz="324611">
              <a:defRPr sz="5112"/>
            </a:lvl1pPr>
          </a:lstStyle>
          <a:p>
            <a:r>
              <a:t>Culture</a:t>
            </a:r>
          </a:p>
        </p:txBody>
      </p:sp>
      <p:sp>
        <p:nvSpPr>
          <p:cNvPr id="247" name="Continuous Delivery"/>
          <p:cNvSpPr txBox="1"/>
          <p:nvPr/>
        </p:nvSpPr>
        <p:spPr>
          <a:xfrm>
            <a:off x="2458791" y="847482"/>
            <a:ext cx="8087218" cy="12407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42900">
              <a:defRPr sz="5400"/>
            </a:lvl1pPr>
          </a:lstStyle>
          <a:p>
            <a:r>
              <a:t>Continuous Delivery</a:t>
            </a:r>
          </a:p>
        </p:txBody>
      </p:sp>
      <p:sp>
        <p:nvSpPr>
          <p:cNvPr id="248" name="reduce…"/>
          <p:cNvSpPr txBox="1"/>
          <p:nvPr/>
        </p:nvSpPr>
        <p:spPr>
          <a:xfrm>
            <a:off x="8117299" y="6186434"/>
            <a:ext cx="4711701" cy="2476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274320">
              <a:defRPr sz="4320"/>
            </a:pPr>
            <a:r>
              <a:t>reduce </a:t>
            </a:r>
          </a:p>
          <a:p>
            <a:pPr defTabSz="274320">
              <a:defRPr sz="4320"/>
            </a:pPr>
            <a:r>
              <a:t>organisational </a:t>
            </a:r>
          </a:p>
          <a:p>
            <a:pPr defTabSz="274320">
              <a:defRPr sz="4320"/>
            </a:pPr>
            <a:r>
              <a:t>silos</a:t>
            </a:r>
          </a:p>
        </p:txBody>
      </p:sp>
      <p:grpSp>
        <p:nvGrpSpPr>
          <p:cNvPr id="251" name="DevOps"/>
          <p:cNvGrpSpPr/>
          <p:nvPr/>
        </p:nvGrpSpPr>
        <p:grpSpPr>
          <a:xfrm>
            <a:off x="3045083" y="3841737"/>
            <a:ext cx="6914634" cy="2070126"/>
            <a:chOff x="0" y="0"/>
            <a:chExt cx="6914633" cy="2070124"/>
          </a:xfrm>
        </p:grpSpPr>
        <p:sp>
          <p:nvSpPr>
            <p:cNvPr id="250" name="DevOps"/>
            <p:cNvSpPr txBox="1"/>
            <p:nvPr/>
          </p:nvSpPr>
          <p:spPr>
            <a:xfrm>
              <a:off x="101600" y="101600"/>
              <a:ext cx="6698734" cy="1727225"/>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a:defRPr sz="7200"/>
              </a:lvl1pPr>
            </a:lstStyle>
            <a:p>
              <a:r>
                <a:t>DevOps</a:t>
              </a:r>
            </a:p>
          </p:txBody>
        </p:sp>
        <p:pic>
          <p:nvPicPr>
            <p:cNvPr id="249" name="DevOps" descr="DevOps"/>
            <p:cNvPicPr>
              <a:picLocks/>
            </p:cNvPicPr>
            <p:nvPr/>
          </p:nvPicPr>
          <p:blipFill>
            <a:blip r:embed="rId3">
              <a:extLst/>
            </a:blip>
            <a:stretch>
              <a:fillRect/>
            </a:stretch>
          </p:blipFill>
          <p:spPr>
            <a:xfrm>
              <a:off x="0" y="0"/>
              <a:ext cx="6914634" cy="2070125"/>
            </a:xfrm>
            <a:prstGeom prst="rect">
              <a:avLst/>
            </a:prstGeom>
            <a:effectLst/>
          </p:spPr>
        </p:pic>
      </p:grpSp>
      <p:sp>
        <p:nvSpPr>
          <p:cNvPr id="252" name="shared…"/>
          <p:cNvSpPr txBox="1"/>
          <p:nvPr/>
        </p:nvSpPr>
        <p:spPr>
          <a:xfrm>
            <a:off x="65706" y="6186434"/>
            <a:ext cx="4711701" cy="15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278892">
              <a:defRPr sz="4392"/>
            </a:pPr>
            <a:r>
              <a:t>shared</a:t>
            </a:r>
          </a:p>
          <a:p>
            <a:pPr defTabSz="278892">
              <a:defRPr sz="4392"/>
            </a:pPr>
            <a:r>
              <a:t>responsibility</a:t>
            </a:r>
          </a:p>
        </p:txBody>
      </p:sp>
      <p:sp>
        <p:nvSpPr>
          <p:cNvPr id="253" name="Automation"/>
          <p:cNvSpPr txBox="1"/>
          <p:nvPr/>
        </p:nvSpPr>
        <p:spPr>
          <a:xfrm>
            <a:off x="259194" y="2363048"/>
            <a:ext cx="7312994" cy="9430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24611">
              <a:defRPr sz="5112"/>
            </a:lvl1pPr>
          </a:lstStyle>
          <a:p>
            <a:r>
              <a:t>Automation</a:t>
            </a:r>
          </a:p>
        </p:txBody>
      </p:sp>
      <p:sp>
        <p:nvSpPr>
          <p:cNvPr id="254" name="Monitoring"/>
          <p:cNvSpPr txBox="1"/>
          <p:nvPr/>
        </p:nvSpPr>
        <p:spPr>
          <a:xfrm>
            <a:off x="6368641" y="2357038"/>
            <a:ext cx="6914880" cy="831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78892">
              <a:defRPr sz="4392"/>
            </a:lvl1pPr>
          </a:lstStyle>
          <a:p>
            <a:r>
              <a:t>Monitoring</a:t>
            </a:r>
          </a:p>
        </p:txBody>
      </p:sp>
      <p:sp>
        <p:nvSpPr>
          <p:cNvPr id="255" name="continuous improvement"/>
          <p:cNvSpPr txBox="1"/>
          <p:nvPr/>
        </p:nvSpPr>
        <p:spPr>
          <a:xfrm>
            <a:off x="3757166" y="7981576"/>
            <a:ext cx="5490468" cy="1520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78892">
              <a:defRPr sz="4392"/>
            </a:lvl1pPr>
          </a:lstStyle>
          <a:p>
            <a:r>
              <a:t>continuous improvement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How to fight…"/>
          <p:cNvSpPr txBox="1">
            <a:spLocks noGrp="1"/>
          </p:cNvSpPr>
          <p:nvPr>
            <p:ph type="title"/>
          </p:nvPr>
        </p:nvSpPr>
        <p:spPr>
          <a:xfrm>
            <a:off x="-2897989" y="461533"/>
            <a:ext cx="18800778" cy="8830534"/>
          </a:xfrm>
          <a:prstGeom prst="rect">
            <a:avLst/>
          </a:prstGeom>
        </p:spPr>
        <p:txBody>
          <a:bodyPr/>
          <a:lstStyle/>
          <a:p>
            <a:pPr>
              <a:defRPr sz="11300"/>
            </a:pPr>
            <a:r>
              <a:t>How to fight</a:t>
            </a:r>
          </a:p>
          <a:p>
            <a:pPr>
              <a:defRPr sz="11300"/>
            </a:pPr>
            <a:r>
              <a:t>with them.</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Combine Them All…"/>
          <p:cNvSpPr txBox="1">
            <a:spLocks noGrp="1"/>
          </p:cNvSpPr>
          <p:nvPr>
            <p:ph type="title"/>
          </p:nvPr>
        </p:nvSpPr>
        <p:spPr>
          <a:xfrm>
            <a:off x="1365085" y="2206030"/>
            <a:ext cx="10274630" cy="5341540"/>
          </a:xfrm>
          <a:prstGeom prst="rect">
            <a:avLst/>
          </a:prstGeom>
        </p:spPr>
        <p:txBody>
          <a:bodyPr/>
          <a:lstStyle/>
          <a:p>
            <a:r>
              <a:t>Combine Them All </a:t>
            </a:r>
          </a:p>
          <a:p>
            <a:r>
              <a:t>Manifesto</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Understand"/>
          <p:cNvSpPr txBox="1">
            <a:spLocks noGrp="1"/>
          </p:cNvSpPr>
          <p:nvPr>
            <p:ph type="title"/>
          </p:nvPr>
        </p:nvSpPr>
        <p:spPr>
          <a:xfrm>
            <a:off x="3146683" y="3884279"/>
            <a:ext cx="6698734" cy="1727225"/>
          </a:xfrm>
          <a:prstGeom prst="rect">
            <a:avLst/>
          </a:prstGeom>
          <a:ln w="9525">
            <a:round/>
          </a:ln>
        </p:spPr>
        <p:txBody>
          <a:bodyPr/>
          <a:lstStyle/>
          <a:p>
            <a:r>
              <a:t>Understand</a:t>
            </a:r>
          </a:p>
        </p:txBody>
      </p:sp>
      <p:sp>
        <p:nvSpPr>
          <p:cNvPr id="268" name="Check what can be done"/>
          <p:cNvSpPr txBox="1"/>
          <p:nvPr/>
        </p:nvSpPr>
        <p:spPr>
          <a:xfrm>
            <a:off x="7135515" y="1311509"/>
            <a:ext cx="4777242" cy="182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24611">
              <a:defRPr sz="5112"/>
            </a:lvl1pPr>
          </a:lstStyle>
          <a:p>
            <a:r>
              <a:t>Check what can be done </a:t>
            </a:r>
          </a:p>
        </p:txBody>
      </p:sp>
      <p:sp>
        <p:nvSpPr>
          <p:cNvPr id="269" name="Change"/>
          <p:cNvSpPr txBox="1"/>
          <p:nvPr/>
        </p:nvSpPr>
        <p:spPr>
          <a:xfrm>
            <a:off x="777725" y="6499374"/>
            <a:ext cx="4179885" cy="1441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Change </a:t>
            </a:r>
          </a:p>
        </p:txBody>
      </p:sp>
      <p:sp>
        <p:nvSpPr>
          <p:cNvPr id="270" name="Measure"/>
          <p:cNvSpPr txBox="1"/>
          <p:nvPr/>
        </p:nvSpPr>
        <p:spPr>
          <a:xfrm>
            <a:off x="6749509" y="6499374"/>
            <a:ext cx="5549253" cy="1942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Measure</a:t>
            </a:r>
          </a:p>
        </p:txBody>
      </p:sp>
      <p:sp>
        <p:nvSpPr>
          <p:cNvPr id="271" name="Identify your problem"/>
          <p:cNvSpPr txBox="1"/>
          <p:nvPr/>
        </p:nvSpPr>
        <p:spPr>
          <a:xfrm>
            <a:off x="706038" y="1311509"/>
            <a:ext cx="4777242" cy="182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06324">
              <a:defRPr sz="4824"/>
            </a:lvl1pPr>
          </a:lstStyle>
          <a:p>
            <a:r>
              <a:t>Identify your problem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here is no one way to do things"/>
          <p:cNvSpPr txBox="1">
            <a:spLocks noGrp="1"/>
          </p:cNvSpPr>
          <p:nvPr>
            <p:ph type="title"/>
          </p:nvPr>
        </p:nvSpPr>
        <p:spPr>
          <a:xfrm>
            <a:off x="2222091" y="3122315"/>
            <a:ext cx="8547918" cy="2379390"/>
          </a:xfrm>
          <a:prstGeom prst="rect">
            <a:avLst/>
          </a:prstGeom>
          <a:ln w="9525">
            <a:round/>
          </a:ln>
        </p:spPr>
        <p:txBody>
          <a:bodyPr/>
          <a:lstStyle>
            <a:lvl1pPr defTabSz="434340">
              <a:defRPr sz="6840"/>
            </a:lvl1pPr>
          </a:lstStyle>
          <a:p>
            <a:r>
              <a:t>There is no one way to do things</a:t>
            </a:r>
          </a:p>
        </p:txBody>
      </p:sp>
      <p:grpSp>
        <p:nvGrpSpPr>
          <p:cNvPr id="281" name="Group"/>
          <p:cNvGrpSpPr/>
          <p:nvPr/>
        </p:nvGrpSpPr>
        <p:grpSpPr>
          <a:xfrm>
            <a:off x="3896595" y="1306971"/>
            <a:ext cx="5211610" cy="1206903"/>
            <a:chOff x="0" y="0"/>
            <a:chExt cx="5211609" cy="1206901"/>
          </a:xfrm>
        </p:grpSpPr>
        <p:sp>
          <p:nvSpPr>
            <p:cNvPr id="276" name="Silver Bullet"/>
            <p:cNvSpPr txBox="1"/>
            <p:nvPr/>
          </p:nvSpPr>
          <p:spPr>
            <a:xfrm>
              <a:off x="0" y="0"/>
              <a:ext cx="5211610" cy="1182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370331">
                <a:defRPr sz="5832"/>
              </a:lvl1pPr>
            </a:lstStyle>
            <a:p>
              <a:r>
                <a:t>Silver Bullet</a:t>
              </a:r>
            </a:p>
          </p:txBody>
        </p:sp>
        <p:pic>
          <p:nvPicPr>
            <p:cNvPr id="277" name="Line" descr="Line"/>
            <p:cNvPicPr>
              <a:picLocks/>
            </p:cNvPicPr>
            <p:nvPr/>
          </p:nvPicPr>
          <p:blipFill>
            <a:blip r:embed="rId3">
              <a:extLst/>
            </a:blip>
            <a:stretch>
              <a:fillRect/>
            </a:stretch>
          </p:blipFill>
          <p:spPr>
            <a:xfrm rot="21018214">
              <a:off x="125074" y="493357"/>
              <a:ext cx="5074369" cy="288271"/>
            </a:xfrm>
            <a:prstGeom prst="rect">
              <a:avLst/>
            </a:prstGeom>
            <a:effectLst/>
          </p:spPr>
        </p:pic>
        <p:pic>
          <p:nvPicPr>
            <p:cNvPr id="279" name="Line" descr="Line"/>
            <p:cNvPicPr>
              <a:picLocks/>
            </p:cNvPicPr>
            <p:nvPr/>
          </p:nvPicPr>
          <p:blipFill>
            <a:blip r:embed="rId4">
              <a:extLst/>
            </a:blip>
            <a:stretch>
              <a:fillRect/>
            </a:stretch>
          </p:blipFill>
          <p:spPr>
            <a:xfrm rot="649219">
              <a:off x="258059" y="451985"/>
              <a:ext cx="4695491" cy="278330"/>
            </a:xfrm>
            <a:prstGeom prst="rect">
              <a:avLst/>
            </a:prstGeom>
            <a:effectLst/>
          </p:spPr>
        </p:pic>
      </p:grpSp>
      <p:sp>
        <p:nvSpPr>
          <p:cNvPr id="282" name="Find your…"/>
          <p:cNvSpPr txBox="1"/>
          <p:nvPr/>
        </p:nvSpPr>
        <p:spPr>
          <a:xfrm>
            <a:off x="3845062" y="6274448"/>
            <a:ext cx="5314675" cy="2172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402336">
              <a:defRPr sz="6336"/>
            </a:pPr>
            <a:r>
              <a:t>Find your </a:t>
            </a:r>
          </a:p>
          <a:p>
            <a:pPr defTabSz="402336">
              <a:defRPr sz="6336"/>
            </a:pPr>
            <a:r>
              <a:t>own path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Be Courageous"/>
          <p:cNvSpPr txBox="1">
            <a:spLocks noGrp="1"/>
          </p:cNvSpPr>
          <p:nvPr>
            <p:ph type="title"/>
          </p:nvPr>
        </p:nvSpPr>
        <p:spPr>
          <a:xfrm>
            <a:off x="2016142" y="1680703"/>
            <a:ext cx="9115024" cy="1727225"/>
          </a:xfrm>
          <a:prstGeom prst="rect">
            <a:avLst/>
          </a:prstGeom>
          <a:ln w="9525">
            <a:round/>
          </a:ln>
        </p:spPr>
        <p:txBody>
          <a:bodyPr/>
          <a:lstStyle/>
          <a:p>
            <a:r>
              <a:t>Be Courageous     </a:t>
            </a:r>
          </a:p>
        </p:txBody>
      </p:sp>
      <p:sp>
        <p:nvSpPr>
          <p:cNvPr id="287" name="ask for help"/>
          <p:cNvSpPr txBox="1"/>
          <p:nvPr/>
        </p:nvSpPr>
        <p:spPr>
          <a:xfrm>
            <a:off x="3441880" y="7050275"/>
            <a:ext cx="6121041" cy="1830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25195">
              <a:defRPr sz="6696"/>
            </a:lvl1pPr>
          </a:lstStyle>
          <a:p>
            <a:r>
              <a:t>ask for help </a:t>
            </a:r>
          </a:p>
        </p:txBody>
      </p:sp>
      <p:sp>
        <p:nvSpPr>
          <p:cNvPr id="288" name="leave your comfort zone"/>
          <p:cNvSpPr txBox="1"/>
          <p:nvPr/>
        </p:nvSpPr>
        <p:spPr>
          <a:xfrm>
            <a:off x="1496510" y="4156009"/>
            <a:ext cx="10166988" cy="1441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52043">
              <a:defRPr sz="5544"/>
            </a:lvl1pPr>
          </a:lstStyle>
          <a:p>
            <a:r>
              <a:t>leave your comfort zone</a:t>
            </a:r>
          </a:p>
        </p:txBody>
      </p:sp>
      <p:sp>
        <p:nvSpPr>
          <p:cNvPr id="289" name="be ready to fail"/>
          <p:cNvSpPr txBox="1"/>
          <p:nvPr/>
        </p:nvSpPr>
        <p:spPr>
          <a:xfrm>
            <a:off x="3533715" y="5460838"/>
            <a:ext cx="5937370" cy="1671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20039">
              <a:defRPr sz="5040"/>
            </a:lvl1pPr>
          </a:lstStyle>
          <a:p>
            <a:r>
              <a:t>be ready to fail</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ontinuous Improvement"/>
          <p:cNvSpPr txBox="1">
            <a:spLocks noGrp="1"/>
          </p:cNvSpPr>
          <p:nvPr>
            <p:ph type="title"/>
          </p:nvPr>
        </p:nvSpPr>
        <p:spPr>
          <a:xfrm>
            <a:off x="2894948" y="4957909"/>
            <a:ext cx="6698735" cy="1727225"/>
          </a:xfrm>
          <a:prstGeom prst="rect">
            <a:avLst/>
          </a:prstGeom>
          <a:ln w="9525">
            <a:round/>
          </a:ln>
        </p:spPr>
        <p:txBody>
          <a:bodyPr/>
          <a:lstStyle>
            <a:lvl1pPr defTabSz="310895">
              <a:defRPr sz="4896"/>
            </a:lvl1pPr>
          </a:lstStyle>
          <a:p>
            <a:r>
              <a:t>Continuous Improvement</a:t>
            </a:r>
          </a:p>
        </p:txBody>
      </p:sp>
      <p:sp>
        <p:nvSpPr>
          <p:cNvPr id="294" name="process"/>
          <p:cNvSpPr txBox="1"/>
          <p:nvPr/>
        </p:nvSpPr>
        <p:spPr>
          <a:xfrm>
            <a:off x="652976" y="804494"/>
            <a:ext cx="4777241" cy="182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process </a:t>
            </a:r>
          </a:p>
        </p:txBody>
      </p:sp>
      <p:sp>
        <p:nvSpPr>
          <p:cNvPr id="295" name="place of work"/>
          <p:cNvSpPr txBox="1"/>
          <p:nvPr/>
        </p:nvSpPr>
        <p:spPr>
          <a:xfrm>
            <a:off x="6256640" y="971718"/>
            <a:ext cx="6095184" cy="1953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70331">
              <a:defRPr sz="5832"/>
            </a:lvl1pPr>
          </a:lstStyle>
          <a:p>
            <a:r>
              <a:t>place of work</a:t>
            </a:r>
          </a:p>
        </p:txBody>
      </p:sp>
      <p:sp>
        <p:nvSpPr>
          <p:cNvPr id="296" name="feedback"/>
          <p:cNvSpPr txBox="1"/>
          <p:nvPr/>
        </p:nvSpPr>
        <p:spPr>
          <a:xfrm>
            <a:off x="4006234" y="7507523"/>
            <a:ext cx="4488863" cy="1441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20623">
              <a:defRPr sz="6624"/>
            </a:lvl1pPr>
          </a:lstStyle>
          <a:p>
            <a:r>
              <a:t>feedback </a:t>
            </a:r>
          </a:p>
        </p:txBody>
      </p:sp>
      <p:sp>
        <p:nvSpPr>
          <p:cNvPr id="297" name="knowledge"/>
          <p:cNvSpPr txBox="1"/>
          <p:nvPr/>
        </p:nvSpPr>
        <p:spPr>
          <a:xfrm>
            <a:off x="3676985" y="2830402"/>
            <a:ext cx="5147361" cy="1824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02336">
              <a:defRPr sz="6336"/>
            </a:lvl1pPr>
          </a:lstStyle>
          <a:p>
            <a:r>
              <a:t>knowledge</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Keep it simple"/>
          <p:cNvSpPr txBox="1">
            <a:spLocks noGrp="1"/>
          </p:cNvSpPr>
          <p:nvPr>
            <p:ph type="title"/>
          </p:nvPr>
        </p:nvSpPr>
        <p:spPr>
          <a:xfrm>
            <a:off x="2585434" y="4123814"/>
            <a:ext cx="8103969" cy="1727225"/>
          </a:xfrm>
          <a:prstGeom prst="rect">
            <a:avLst/>
          </a:prstGeom>
          <a:ln w="9525">
            <a:round/>
          </a:ln>
        </p:spPr>
        <p:txBody>
          <a:bodyPr/>
          <a:lstStyle/>
          <a:p>
            <a:r>
              <a:t>Keep it simple</a:t>
            </a:r>
          </a:p>
        </p:txBody>
      </p:sp>
      <p:sp>
        <p:nvSpPr>
          <p:cNvPr id="302" name="less failures"/>
          <p:cNvSpPr txBox="1"/>
          <p:nvPr/>
        </p:nvSpPr>
        <p:spPr>
          <a:xfrm>
            <a:off x="3968771" y="2319300"/>
            <a:ext cx="5349994" cy="1440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74904">
              <a:defRPr sz="5904"/>
            </a:lvl1pPr>
          </a:lstStyle>
          <a:p>
            <a:r>
              <a:t>less failures</a:t>
            </a:r>
          </a:p>
        </p:txBody>
      </p:sp>
      <p:sp>
        <p:nvSpPr>
          <p:cNvPr id="303" name="easier to deliver"/>
          <p:cNvSpPr txBox="1"/>
          <p:nvPr/>
        </p:nvSpPr>
        <p:spPr>
          <a:xfrm>
            <a:off x="2814154" y="710035"/>
            <a:ext cx="7659229" cy="21193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93192">
              <a:defRPr sz="6192"/>
            </a:lvl1pPr>
          </a:lstStyle>
          <a:p>
            <a:r>
              <a:t>easier to deliver </a:t>
            </a:r>
          </a:p>
        </p:txBody>
      </p:sp>
      <p:sp>
        <p:nvSpPr>
          <p:cNvPr id="304" name="baby steps"/>
          <p:cNvSpPr txBox="1"/>
          <p:nvPr/>
        </p:nvSpPr>
        <p:spPr>
          <a:xfrm>
            <a:off x="2546231" y="6876701"/>
            <a:ext cx="8195074" cy="1466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baby steps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spect"/>
          <p:cNvSpPr txBox="1">
            <a:spLocks noGrp="1"/>
          </p:cNvSpPr>
          <p:nvPr>
            <p:ph type="title"/>
          </p:nvPr>
        </p:nvSpPr>
        <p:spPr>
          <a:xfrm>
            <a:off x="3251899" y="3951172"/>
            <a:ext cx="6698734" cy="1727225"/>
          </a:xfrm>
          <a:prstGeom prst="rect">
            <a:avLst/>
          </a:prstGeom>
          <a:ln w="9525">
            <a:round/>
          </a:ln>
        </p:spPr>
        <p:txBody>
          <a:bodyPr/>
          <a:lstStyle/>
          <a:p>
            <a:r>
              <a:t>Respect</a:t>
            </a:r>
          </a:p>
        </p:txBody>
      </p:sp>
      <p:sp>
        <p:nvSpPr>
          <p:cNvPr id="309" name="other people"/>
          <p:cNvSpPr txBox="1"/>
          <p:nvPr/>
        </p:nvSpPr>
        <p:spPr>
          <a:xfrm>
            <a:off x="3373838" y="1583080"/>
            <a:ext cx="6467556" cy="12614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48055">
              <a:defRPr sz="7056"/>
            </a:lvl1pPr>
          </a:lstStyle>
          <a:p>
            <a:r>
              <a:t>other people </a:t>
            </a:r>
          </a:p>
        </p:txBody>
      </p:sp>
      <p:sp>
        <p:nvSpPr>
          <p:cNvPr id="310" name="relationship"/>
          <p:cNvSpPr txBox="1"/>
          <p:nvPr/>
        </p:nvSpPr>
        <p:spPr>
          <a:xfrm>
            <a:off x="7160816" y="6299455"/>
            <a:ext cx="4810757" cy="1781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52043">
              <a:defRPr sz="5544"/>
            </a:lvl1pPr>
          </a:lstStyle>
          <a:p>
            <a:r>
              <a:t>relationship</a:t>
            </a:r>
          </a:p>
        </p:txBody>
      </p:sp>
      <p:sp>
        <p:nvSpPr>
          <p:cNvPr id="311" name="experience"/>
          <p:cNvSpPr txBox="1"/>
          <p:nvPr/>
        </p:nvSpPr>
        <p:spPr>
          <a:xfrm>
            <a:off x="981068" y="6469164"/>
            <a:ext cx="4488863" cy="1441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65760">
              <a:defRPr sz="5760"/>
            </a:lvl1pPr>
          </a:lstStyle>
          <a:p>
            <a:r>
              <a:t>experience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ombine Them All…"/>
          <p:cNvSpPr txBox="1">
            <a:spLocks noGrp="1"/>
          </p:cNvSpPr>
          <p:nvPr>
            <p:ph type="title"/>
          </p:nvPr>
        </p:nvSpPr>
        <p:spPr>
          <a:xfrm>
            <a:off x="1365085" y="432649"/>
            <a:ext cx="10274630" cy="2262774"/>
          </a:xfrm>
          <a:prstGeom prst="rect">
            <a:avLst/>
          </a:prstGeom>
        </p:spPr>
        <p:txBody>
          <a:bodyPr/>
          <a:lstStyle/>
          <a:p>
            <a:pPr defTabSz="420623">
              <a:defRPr sz="6624"/>
            </a:pPr>
            <a:r>
              <a:t>Combine Them All </a:t>
            </a:r>
          </a:p>
          <a:p>
            <a:pPr defTabSz="420623">
              <a:defRPr sz="6624"/>
            </a:pPr>
            <a:r>
              <a:t>Manifesto</a:t>
            </a:r>
          </a:p>
        </p:txBody>
      </p:sp>
      <p:grpSp>
        <p:nvGrpSpPr>
          <p:cNvPr id="318" name="Respect"/>
          <p:cNvGrpSpPr/>
          <p:nvPr/>
        </p:nvGrpSpPr>
        <p:grpSpPr>
          <a:xfrm>
            <a:off x="7177812" y="7219279"/>
            <a:ext cx="4685683" cy="1217867"/>
            <a:chOff x="0" y="0"/>
            <a:chExt cx="4685681" cy="1217865"/>
          </a:xfrm>
        </p:grpSpPr>
        <p:sp>
          <p:nvSpPr>
            <p:cNvPr id="317" name="Respect"/>
            <p:cNvSpPr txBox="1"/>
            <p:nvPr/>
          </p:nvSpPr>
          <p:spPr>
            <a:xfrm>
              <a:off x="101600" y="101600"/>
              <a:ext cx="4469782" cy="87496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292607">
                <a:defRPr sz="4608"/>
              </a:lvl1pPr>
            </a:lstStyle>
            <a:p>
              <a:r>
                <a:t>Respect</a:t>
              </a:r>
            </a:p>
          </p:txBody>
        </p:sp>
        <p:pic>
          <p:nvPicPr>
            <p:cNvPr id="316" name="Respect" descr="Respect"/>
            <p:cNvPicPr>
              <a:picLocks/>
            </p:cNvPicPr>
            <p:nvPr/>
          </p:nvPicPr>
          <p:blipFill>
            <a:blip r:embed="rId3">
              <a:extLst/>
            </a:blip>
            <a:stretch>
              <a:fillRect/>
            </a:stretch>
          </p:blipFill>
          <p:spPr>
            <a:xfrm>
              <a:off x="0" y="0"/>
              <a:ext cx="4685682" cy="1217866"/>
            </a:xfrm>
            <a:prstGeom prst="rect">
              <a:avLst/>
            </a:prstGeom>
            <a:effectLst/>
          </p:spPr>
        </p:pic>
      </p:grpSp>
      <p:grpSp>
        <p:nvGrpSpPr>
          <p:cNvPr id="321" name="Keep it simple"/>
          <p:cNvGrpSpPr/>
          <p:nvPr/>
        </p:nvGrpSpPr>
        <p:grpSpPr>
          <a:xfrm>
            <a:off x="1370071" y="7448065"/>
            <a:ext cx="4784515" cy="1103770"/>
            <a:chOff x="0" y="0"/>
            <a:chExt cx="4784514" cy="1103769"/>
          </a:xfrm>
        </p:grpSpPr>
        <p:sp>
          <p:nvSpPr>
            <p:cNvPr id="320" name="Keep it simple"/>
            <p:cNvSpPr txBox="1"/>
            <p:nvPr/>
          </p:nvSpPr>
          <p:spPr>
            <a:xfrm>
              <a:off x="101600" y="101600"/>
              <a:ext cx="4568615" cy="76087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210311">
                <a:defRPr sz="3312"/>
              </a:lvl1pPr>
            </a:lstStyle>
            <a:p>
              <a:r>
                <a:t>Keep it simple</a:t>
              </a:r>
            </a:p>
          </p:txBody>
        </p:sp>
        <p:pic>
          <p:nvPicPr>
            <p:cNvPr id="319" name="Keep it simple" descr="Keep it simple"/>
            <p:cNvPicPr>
              <a:picLocks/>
            </p:cNvPicPr>
            <p:nvPr/>
          </p:nvPicPr>
          <p:blipFill>
            <a:blip r:embed="rId4">
              <a:extLst/>
            </a:blip>
            <a:stretch>
              <a:fillRect/>
            </a:stretch>
          </p:blipFill>
          <p:spPr>
            <a:xfrm>
              <a:off x="0" y="0"/>
              <a:ext cx="4784515" cy="1103770"/>
            </a:xfrm>
            <a:prstGeom prst="rect">
              <a:avLst/>
            </a:prstGeom>
            <a:effectLst/>
          </p:spPr>
        </p:pic>
      </p:grpSp>
      <p:grpSp>
        <p:nvGrpSpPr>
          <p:cNvPr id="324" name="Continuous Improvement"/>
          <p:cNvGrpSpPr/>
          <p:nvPr/>
        </p:nvGrpSpPr>
        <p:grpSpPr>
          <a:xfrm>
            <a:off x="7250010" y="5136788"/>
            <a:ext cx="3769245" cy="1743932"/>
            <a:chOff x="0" y="0"/>
            <a:chExt cx="3769244" cy="1743930"/>
          </a:xfrm>
        </p:grpSpPr>
        <p:sp>
          <p:nvSpPr>
            <p:cNvPr id="323" name="Continuous Improvement"/>
            <p:cNvSpPr txBox="1"/>
            <p:nvPr/>
          </p:nvSpPr>
          <p:spPr>
            <a:xfrm>
              <a:off x="101600" y="101600"/>
              <a:ext cx="3553345" cy="1401031"/>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210311">
                <a:defRPr sz="3312"/>
              </a:lvl1pPr>
            </a:lstStyle>
            <a:p>
              <a:r>
                <a:t>Continuous Improvement</a:t>
              </a:r>
            </a:p>
          </p:txBody>
        </p:sp>
        <p:pic>
          <p:nvPicPr>
            <p:cNvPr id="322" name="Continuous Improvement" descr="Continuous Improvement"/>
            <p:cNvPicPr>
              <a:picLocks/>
            </p:cNvPicPr>
            <p:nvPr/>
          </p:nvPicPr>
          <p:blipFill>
            <a:blip r:embed="rId5">
              <a:extLst/>
            </a:blip>
            <a:stretch>
              <a:fillRect/>
            </a:stretch>
          </p:blipFill>
          <p:spPr>
            <a:xfrm>
              <a:off x="0" y="0"/>
              <a:ext cx="3769245" cy="1743931"/>
            </a:xfrm>
            <a:prstGeom prst="rect">
              <a:avLst/>
            </a:prstGeom>
            <a:effectLst/>
          </p:spPr>
        </p:pic>
      </p:grpSp>
      <p:grpSp>
        <p:nvGrpSpPr>
          <p:cNvPr id="327" name="Be Courageous"/>
          <p:cNvGrpSpPr/>
          <p:nvPr/>
        </p:nvGrpSpPr>
        <p:grpSpPr>
          <a:xfrm>
            <a:off x="585231" y="5242845"/>
            <a:ext cx="5436574" cy="1217866"/>
            <a:chOff x="0" y="0"/>
            <a:chExt cx="5436573" cy="1217865"/>
          </a:xfrm>
        </p:grpSpPr>
        <p:sp>
          <p:nvSpPr>
            <p:cNvPr id="326" name="Be Courageous"/>
            <p:cNvSpPr txBox="1"/>
            <p:nvPr/>
          </p:nvSpPr>
          <p:spPr>
            <a:xfrm>
              <a:off x="101600" y="101600"/>
              <a:ext cx="5220674" cy="874966"/>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p>
              <a:pPr>
                <a:defRPr sz="3700"/>
              </a:pPr>
              <a:r>
                <a:rPr sz="4200"/>
                <a:t>Be Courageous  </a:t>
              </a:r>
              <a:r>
                <a:t>   </a:t>
              </a:r>
            </a:p>
          </p:txBody>
        </p:sp>
        <p:pic>
          <p:nvPicPr>
            <p:cNvPr id="325" name="Be Courageous" descr="Be Courageous"/>
            <p:cNvPicPr>
              <a:picLocks/>
            </p:cNvPicPr>
            <p:nvPr/>
          </p:nvPicPr>
          <p:blipFill>
            <a:blip r:embed="rId6">
              <a:extLst/>
            </a:blip>
            <a:stretch>
              <a:fillRect/>
            </a:stretch>
          </p:blipFill>
          <p:spPr>
            <a:xfrm>
              <a:off x="0" y="0"/>
              <a:ext cx="5436574" cy="1217866"/>
            </a:xfrm>
            <a:prstGeom prst="rect">
              <a:avLst/>
            </a:prstGeom>
            <a:effectLst/>
          </p:spPr>
        </p:pic>
      </p:grpSp>
      <p:grpSp>
        <p:nvGrpSpPr>
          <p:cNvPr id="330" name="There is no one way to do things"/>
          <p:cNvGrpSpPr/>
          <p:nvPr/>
        </p:nvGrpSpPr>
        <p:grpSpPr>
          <a:xfrm>
            <a:off x="6915591" y="3462838"/>
            <a:ext cx="5716021" cy="1602109"/>
            <a:chOff x="0" y="0"/>
            <a:chExt cx="5716020" cy="1602108"/>
          </a:xfrm>
        </p:grpSpPr>
        <p:sp>
          <p:nvSpPr>
            <p:cNvPr id="329" name="There is no one way to do things"/>
            <p:cNvSpPr txBox="1"/>
            <p:nvPr/>
          </p:nvSpPr>
          <p:spPr>
            <a:xfrm>
              <a:off x="101600" y="101600"/>
              <a:ext cx="5500121" cy="1259209"/>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187452">
                <a:defRPr sz="2952"/>
              </a:lvl1pPr>
            </a:lstStyle>
            <a:p>
              <a:r>
                <a:t>There is no one way to do things</a:t>
              </a:r>
            </a:p>
          </p:txBody>
        </p:sp>
        <p:pic>
          <p:nvPicPr>
            <p:cNvPr id="328" name="There is no one way to do things" descr="There is no one way to do things"/>
            <p:cNvPicPr>
              <a:picLocks/>
            </p:cNvPicPr>
            <p:nvPr/>
          </p:nvPicPr>
          <p:blipFill>
            <a:blip r:embed="rId7">
              <a:extLst/>
            </a:blip>
            <a:stretch>
              <a:fillRect/>
            </a:stretch>
          </p:blipFill>
          <p:spPr>
            <a:xfrm>
              <a:off x="0" y="0"/>
              <a:ext cx="5716021" cy="1602109"/>
            </a:xfrm>
            <a:prstGeom prst="rect">
              <a:avLst/>
            </a:prstGeom>
            <a:effectLst/>
          </p:spPr>
        </p:pic>
      </p:grpSp>
      <p:grpSp>
        <p:nvGrpSpPr>
          <p:cNvPr id="333" name="Understand"/>
          <p:cNvGrpSpPr/>
          <p:nvPr/>
        </p:nvGrpSpPr>
        <p:grpSpPr>
          <a:xfrm>
            <a:off x="1338162" y="3554820"/>
            <a:ext cx="3930712" cy="1128831"/>
            <a:chOff x="0" y="0"/>
            <a:chExt cx="3930710" cy="1128829"/>
          </a:xfrm>
        </p:grpSpPr>
        <p:sp>
          <p:nvSpPr>
            <p:cNvPr id="332" name="Understand"/>
            <p:cNvSpPr txBox="1"/>
            <p:nvPr/>
          </p:nvSpPr>
          <p:spPr>
            <a:xfrm>
              <a:off x="101600" y="101600"/>
              <a:ext cx="3714811" cy="785930"/>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256031">
                <a:defRPr sz="4032"/>
              </a:lvl1pPr>
            </a:lstStyle>
            <a:p>
              <a:r>
                <a:t>Understand</a:t>
              </a:r>
            </a:p>
          </p:txBody>
        </p:sp>
        <p:pic>
          <p:nvPicPr>
            <p:cNvPr id="331" name="Understand" descr="Understand"/>
            <p:cNvPicPr>
              <a:picLocks/>
            </p:cNvPicPr>
            <p:nvPr/>
          </p:nvPicPr>
          <p:blipFill>
            <a:blip r:embed="rId8">
              <a:extLst/>
            </a:blip>
            <a:stretch>
              <a:fillRect/>
            </a:stretch>
          </p:blipFill>
          <p:spPr>
            <a:xfrm>
              <a:off x="0" y="0"/>
              <a:ext cx="3930711" cy="1128830"/>
            </a:xfrm>
            <a:prstGeom prst="rect">
              <a:avLst/>
            </a:prstGeom>
            <a:effectLst/>
          </p:spPr>
        </p:pic>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Screen Shot 2018-10-25 at 15.10.38.png" descr="Screen Shot 2018-10-25 at 15.10.38.png"/>
          <p:cNvPicPr>
            <a:picLocks noGrp="1"/>
          </p:cNvPicPr>
          <p:nvPr>
            <p:ph type="pic" idx="15"/>
          </p:nvPr>
        </p:nvPicPr>
        <p:blipFill>
          <a:blip r:embed="rId3">
            <a:extLst/>
          </a:blip>
          <a:stretch>
            <a:fillRect/>
          </a:stretch>
        </p:blipFill>
        <p:spPr>
          <a:xfrm rot="21600000">
            <a:off x="734084" y="1245992"/>
            <a:ext cx="8101705" cy="6365084"/>
          </a:xfrm>
          <a:prstGeom prst="rect">
            <a:avLst/>
          </a:prstGeom>
        </p:spPr>
      </p:pic>
      <p:pic>
        <p:nvPicPr>
          <p:cNvPr id="132" name="Screen Shot 2018-10-25 at 15.10.07.png" descr="Screen Shot 2018-10-25 at 15.10.07.png"/>
          <p:cNvPicPr>
            <a:picLocks noGrp="1"/>
          </p:cNvPicPr>
          <p:nvPr>
            <p:ph type="pic" idx="14"/>
          </p:nvPr>
        </p:nvPicPr>
        <p:blipFill>
          <a:blip r:embed="rId4">
            <a:extLst/>
          </a:blip>
          <a:stretch>
            <a:fillRect/>
          </a:stretch>
        </p:blipFill>
        <p:spPr>
          <a:xfrm rot="21600000">
            <a:off x="4782430" y="2303789"/>
            <a:ext cx="7488285" cy="6229219"/>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he Future"/>
          <p:cNvSpPr txBox="1">
            <a:spLocks noGrp="1"/>
          </p:cNvSpPr>
          <p:nvPr>
            <p:ph type="title"/>
          </p:nvPr>
        </p:nvSpPr>
        <p:spPr>
          <a:xfrm>
            <a:off x="-3097023" y="22518"/>
            <a:ext cx="18952385" cy="9705058"/>
          </a:xfrm>
          <a:prstGeom prst="rect">
            <a:avLst/>
          </a:prstGeom>
        </p:spPr>
        <p:txBody>
          <a:bodyPr/>
          <a:lstStyle>
            <a:lvl1pPr>
              <a:defRPr sz="12700"/>
            </a:lvl1pPr>
          </a:lstStyle>
          <a:p>
            <a:r>
              <a:t>The Future</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XP Practices"/>
          <p:cNvSpPr txBox="1">
            <a:spLocks noGrp="1"/>
          </p:cNvSpPr>
          <p:nvPr>
            <p:ph type="title"/>
          </p:nvPr>
        </p:nvSpPr>
        <p:spPr>
          <a:xfrm>
            <a:off x="3146683" y="1554992"/>
            <a:ext cx="6698734" cy="1727226"/>
          </a:xfrm>
          <a:prstGeom prst="rect">
            <a:avLst/>
          </a:prstGeom>
          <a:ln w="9525">
            <a:round/>
          </a:ln>
        </p:spPr>
        <p:txBody>
          <a:bodyPr/>
          <a:lstStyle/>
          <a:p>
            <a:r>
              <a:t>XP Practices</a:t>
            </a:r>
          </a:p>
        </p:txBody>
      </p:sp>
      <p:sp>
        <p:nvSpPr>
          <p:cNvPr id="342" name="simplicity"/>
          <p:cNvSpPr txBox="1"/>
          <p:nvPr/>
        </p:nvSpPr>
        <p:spPr>
          <a:xfrm>
            <a:off x="669943" y="3916593"/>
            <a:ext cx="4407117" cy="1236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88620">
              <a:defRPr sz="6120"/>
            </a:lvl1pPr>
          </a:lstStyle>
          <a:p>
            <a:r>
              <a:t>simplicity</a:t>
            </a:r>
          </a:p>
        </p:txBody>
      </p:sp>
      <p:sp>
        <p:nvSpPr>
          <p:cNvPr id="343" name="communication"/>
          <p:cNvSpPr txBox="1"/>
          <p:nvPr/>
        </p:nvSpPr>
        <p:spPr>
          <a:xfrm>
            <a:off x="6093643" y="3795654"/>
            <a:ext cx="6063958" cy="18387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38327">
              <a:defRPr sz="5328"/>
            </a:lvl1pPr>
          </a:lstStyle>
          <a:p>
            <a:r>
              <a:t>communication</a:t>
            </a:r>
          </a:p>
        </p:txBody>
      </p:sp>
      <p:sp>
        <p:nvSpPr>
          <p:cNvPr id="344" name="courage"/>
          <p:cNvSpPr txBox="1"/>
          <p:nvPr/>
        </p:nvSpPr>
        <p:spPr>
          <a:xfrm>
            <a:off x="1269763" y="7351048"/>
            <a:ext cx="4407117" cy="1236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43484">
              <a:defRPr sz="6984"/>
            </a:lvl1pPr>
          </a:lstStyle>
          <a:p>
            <a:r>
              <a:t>courage</a:t>
            </a:r>
          </a:p>
        </p:txBody>
      </p:sp>
      <p:sp>
        <p:nvSpPr>
          <p:cNvPr id="345" name="feedback"/>
          <p:cNvSpPr txBox="1"/>
          <p:nvPr/>
        </p:nvSpPr>
        <p:spPr>
          <a:xfrm>
            <a:off x="3747613" y="5731263"/>
            <a:ext cx="4407116" cy="1236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11479">
              <a:defRPr sz="6479"/>
            </a:lvl1pPr>
          </a:lstStyle>
          <a:p>
            <a:r>
              <a:t>feedback</a:t>
            </a:r>
          </a:p>
        </p:txBody>
      </p:sp>
      <p:sp>
        <p:nvSpPr>
          <p:cNvPr id="346" name="respect"/>
          <p:cNvSpPr txBox="1"/>
          <p:nvPr/>
        </p:nvSpPr>
        <p:spPr>
          <a:xfrm>
            <a:off x="7562632" y="6829465"/>
            <a:ext cx="4407117" cy="1236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43484">
              <a:defRPr sz="6984"/>
            </a:lvl1pPr>
          </a:lstStyle>
          <a:p>
            <a:r>
              <a:t>respect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Waterfall"/>
          <p:cNvSpPr txBox="1">
            <a:spLocks noGrp="1"/>
          </p:cNvSpPr>
          <p:nvPr>
            <p:ph type="title"/>
          </p:nvPr>
        </p:nvSpPr>
        <p:spPr>
          <a:xfrm>
            <a:off x="3146683" y="1554992"/>
            <a:ext cx="6698734" cy="1727226"/>
          </a:xfrm>
          <a:prstGeom prst="rect">
            <a:avLst/>
          </a:prstGeom>
          <a:ln w="9525">
            <a:round/>
          </a:ln>
        </p:spPr>
        <p:txBody>
          <a:bodyPr/>
          <a:lstStyle/>
          <a:p>
            <a:r>
              <a:t>Waterfall</a:t>
            </a:r>
          </a:p>
        </p:txBody>
      </p:sp>
      <p:sp>
        <p:nvSpPr>
          <p:cNvPr id="351" name="Requirements"/>
          <p:cNvSpPr txBox="1"/>
          <p:nvPr/>
        </p:nvSpPr>
        <p:spPr>
          <a:xfrm>
            <a:off x="1221502" y="3444132"/>
            <a:ext cx="4407117" cy="1435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83463">
              <a:defRPr sz="4464"/>
            </a:lvl1pPr>
          </a:lstStyle>
          <a:p>
            <a:r>
              <a:t>Requirements</a:t>
            </a:r>
          </a:p>
        </p:txBody>
      </p:sp>
      <p:sp>
        <p:nvSpPr>
          <p:cNvPr id="352" name="Verification"/>
          <p:cNvSpPr txBox="1"/>
          <p:nvPr/>
        </p:nvSpPr>
        <p:spPr>
          <a:xfrm>
            <a:off x="6885619" y="6724073"/>
            <a:ext cx="4009407" cy="1236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92607">
              <a:defRPr sz="4608"/>
            </a:lvl1pPr>
          </a:lstStyle>
          <a:p>
            <a:r>
              <a:t>Verification</a:t>
            </a:r>
          </a:p>
        </p:txBody>
      </p:sp>
      <p:sp>
        <p:nvSpPr>
          <p:cNvPr id="353" name="Design"/>
          <p:cNvSpPr txBox="1"/>
          <p:nvPr/>
        </p:nvSpPr>
        <p:spPr>
          <a:xfrm>
            <a:off x="1184180" y="4654105"/>
            <a:ext cx="7246898" cy="9393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24611">
              <a:defRPr sz="5112"/>
            </a:lvl1pPr>
          </a:lstStyle>
          <a:p>
            <a:r>
              <a:t>Design</a:t>
            </a:r>
          </a:p>
        </p:txBody>
      </p:sp>
      <p:sp>
        <p:nvSpPr>
          <p:cNvPr id="354" name="Implementation"/>
          <p:cNvSpPr txBox="1"/>
          <p:nvPr/>
        </p:nvSpPr>
        <p:spPr>
          <a:xfrm>
            <a:off x="4711321" y="5635432"/>
            <a:ext cx="5374794" cy="1151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88036">
              <a:defRPr sz="4536"/>
            </a:lvl1pPr>
          </a:lstStyle>
          <a:p>
            <a:r>
              <a:t>Implementation</a:t>
            </a:r>
          </a:p>
        </p:txBody>
      </p:sp>
      <p:sp>
        <p:nvSpPr>
          <p:cNvPr id="355" name="Maintenance"/>
          <p:cNvSpPr txBox="1"/>
          <p:nvPr/>
        </p:nvSpPr>
        <p:spPr>
          <a:xfrm>
            <a:off x="8368734" y="7842081"/>
            <a:ext cx="4009408" cy="1236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74320">
              <a:defRPr sz="4320"/>
            </a:lvl1pPr>
          </a:lstStyle>
          <a:p>
            <a:r>
              <a:t>Maintenance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Hybrid"/>
          <p:cNvSpPr txBox="1">
            <a:spLocks noGrp="1"/>
          </p:cNvSpPr>
          <p:nvPr>
            <p:ph type="title"/>
          </p:nvPr>
        </p:nvSpPr>
        <p:spPr>
          <a:xfrm>
            <a:off x="3146683" y="1508100"/>
            <a:ext cx="6698734" cy="1727225"/>
          </a:xfrm>
          <a:prstGeom prst="rect">
            <a:avLst/>
          </a:prstGeom>
          <a:ln w="9525">
            <a:round/>
          </a:ln>
        </p:spPr>
        <p:txBody>
          <a:bodyPr/>
          <a:lstStyle/>
          <a:p>
            <a:r>
              <a:t>Hybrid</a:t>
            </a:r>
          </a:p>
        </p:txBody>
      </p:sp>
      <p:sp>
        <p:nvSpPr>
          <p:cNvPr id="360" name="consider your context"/>
          <p:cNvSpPr txBox="1"/>
          <p:nvPr/>
        </p:nvSpPr>
        <p:spPr>
          <a:xfrm>
            <a:off x="1813792" y="4160667"/>
            <a:ext cx="9377216" cy="1751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65760">
              <a:defRPr sz="5760"/>
            </a:lvl1pPr>
          </a:lstStyle>
          <a:p>
            <a:r>
              <a:t>consider your context</a:t>
            </a:r>
          </a:p>
        </p:txBody>
      </p:sp>
      <p:sp>
        <p:nvSpPr>
          <p:cNvPr id="361" name="continuously evaluate"/>
          <p:cNvSpPr txBox="1"/>
          <p:nvPr/>
        </p:nvSpPr>
        <p:spPr>
          <a:xfrm>
            <a:off x="1018938" y="6595905"/>
            <a:ext cx="10966924" cy="1751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34340">
              <a:defRPr sz="6840"/>
            </a:lvl1pPr>
          </a:lstStyle>
          <a:p>
            <a:r>
              <a:t>continuously evaluate</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I’m not…"/>
          <p:cNvSpPr txBox="1"/>
          <p:nvPr/>
        </p:nvSpPr>
        <p:spPr>
          <a:xfrm>
            <a:off x="894387" y="393063"/>
            <a:ext cx="11216026" cy="8967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7200"/>
            </a:pPr>
            <a:r>
              <a:t>I’m not</a:t>
            </a:r>
          </a:p>
          <a:p>
            <a:pPr>
              <a:defRPr sz="7200"/>
            </a:pPr>
            <a:r>
              <a:t>an agile practitioner</a:t>
            </a:r>
          </a:p>
          <a:p>
            <a:pPr>
              <a:defRPr sz="7200"/>
            </a:pPr>
            <a:r>
              <a:t>or</a:t>
            </a:r>
          </a:p>
          <a:p>
            <a:pPr>
              <a:defRPr sz="7200"/>
            </a:pPr>
            <a:r>
              <a:t>a devops engineer</a:t>
            </a:r>
          </a:p>
          <a:p>
            <a:pPr>
              <a:defRPr sz="7200"/>
            </a:pPr>
            <a:r>
              <a:t>or </a:t>
            </a:r>
          </a:p>
          <a:p>
            <a:pPr>
              <a:defRPr sz="7200"/>
            </a:pPr>
            <a:r>
              <a:t>a crafter.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I’m…"/>
          <p:cNvSpPr txBox="1"/>
          <p:nvPr/>
        </p:nvSpPr>
        <p:spPr>
          <a:xfrm>
            <a:off x="108778" y="393063"/>
            <a:ext cx="12787244" cy="8967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5800"/>
            </a:pPr>
            <a:r>
              <a:t>I’m</a:t>
            </a:r>
          </a:p>
          <a:p>
            <a:pPr>
              <a:defRPr sz="5800"/>
            </a:pPr>
            <a:r>
              <a:t>a PROFESIONAL</a:t>
            </a:r>
          </a:p>
          <a:p>
            <a:pPr>
              <a:defRPr sz="5800"/>
            </a:pPr>
            <a:r>
              <a:t>who</a:t>
            </a:r>
          </a:p>
          <a:p>
            <a:pPr>
              <a:defRPr sz="5800"/>
            </a:pPr>
            <a:r>
              <a:t>delivery </a:t>
            </a:r>
          </a:p>
          <a:p>
            <a:pPr>
              <a:defRPr sz="5800"/>
            </a:pPr>
            <a:endParaRPr/>
          </a:p>
          <a:p>
            <a:pPr>
              <a:defRPr sz="5800"/>
            </a:pPr>
            <a:r>
              <a:t>the BEST POSSIBLE SOFTWARE</a:t>
            </a:r>
          </a:p>
          <a:p>
            <a:pPr>
              <a:defRPr sz="5800"/>
            </a:pPr>
            <a:r>
              <a:t>to </a:t>
            </a:r>
          </a:p>
          <a:p>
            <a:pPr>
              <a:defRPr sz="5800"/>
            </a:pPr>
            <a:r>
              <a:t>my customer.</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Thank you"/>
          <p:cNvSpPr txBox="1"/>
          <p:nvPr/>
        </p:nvSpPr>
        <p:spPr>
          <a:xfrm>
            <a:off x="108778" y="393063"/>
            <a:ext cx="12787244" cy="8967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12400"/>
            </a:lvl1pPr>
          </a:lstStyle>
          <a:p>
            <a:r>
              <a:t>Thank you</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Screen Shot 2018-10-25 at 15.10.38.png" descr="Screen Shot 2018-10-25 at 15.10.38.png"/>
          <p:cNvPicPr>
            <a:picLocks noGrp="1"/>
          </p:cNvPicPr>
          <p:nvPr>
            <p:ph type="pic" idx="15"/>
          </p:nvPr>
        </p:nvPicPr>
        <p:blipFill>
          <a:blip r:embed="rId3">
            <a:extLst/>
          </a:blip>
          <a:stretch>
            <a:fillRect/>
          </a:stretch>
        </p:blipFill>
        <p:spPr>
          <a:xfrm rot="21600000">
            <a:off x="1244817" y="619107"/>
            <a:ext cx="10515165" cy="8236816"/>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Screen Shot 2018-11-04 at 13.05.35.png" descr="Screen Shot 2018-11-04 at 13.05.35.png"/>
          <p:cNvPicPr>
            <a:picLocks noGrp="1"/>
          </p:cNvPicPr>
          <p:nvPr>
            <p:ph type="pic" idx="15"/>
          </p:nvPr>
        </p:nvPicPr>
        <p:blipFill>
          <a:blip r:embed="rId3">
            <a:extLst/>
          </a:blip>
          <a:stretch>
            <a:fillRect/>
          </a:stretch>
        </p:blipFill>
        <p:spPr>
          <a:xfrm rot="21600000">
            <a:off x="1244817" y="619107"/>
            <a:ext cx="10515165" cy="8236816"/>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welve Principles"/>
          <p:cNvSpPr txBox="1">
            <a:spLocks noGrp="1"/>
          </p:cNvSpPr>
          <p:nvPr>
            <p:ph type="title"/>
          </p:nvPr>
        </p:nvSpPr>
        <p:spPr>
          <a:xfrm>
            <a:off x="1727509" y="3756389"/>
            <a:ext cx="9936827" cy="1727225"/>
          </a:xfrm>
          <a:prstGeom prst="rect">
            <a:avLst/>
          </a:prstGeom>
          <a:ln w="9525">
            <a:round/>
          </a:ln>
        </p:spPr>
        <p:txBody>
          <a:bodyPr/>
          <a:lstStyle/>
          <a:p>
            <a:r>
              <a:t>Twelve Principles</a:t>
            </a:r>
          </a:p>
        </p:txBody>
      </p:sp>
      <p:sp>
        <p:nvSpPr>
          <p:cNvPr id="145" name="deliver software frequently"/>
          <p:cNvSpPr txBox="1"/>
          <p:nvPr/>
        </p:nvSpPr>
        <p:spPr>
          <a:xfrm>
            <a:off x="-255861" y="5727612"/>
            <a:ext cx="4658519" cy="1239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187452">
              <a:defRPr sz="2952"/>
            </a:lvl1pPr>
          </a:lstStyle>
          <a:p>
            <a:r>
              <a:t>deliver software frequently</a:t>
            </a:r>
          </a:p>
        </p:txBody>
      </p:sp>
      <p:sp>
        <p:nvSpPr>
          <p:cNvPr id="146" name="satisfy the customer"/>
          <p:cNvSpPr txBox="1"/>
          <p:nvPr/>
        </p:nvSpPr>
        <p:spPr>
          <a:xfrm>
            <a:off x="3524859" y="1754802"/>
            <a:ext cx="5955082" cy="1629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97179">
              <a:defRPr sz="4680"/>
            </a:lvl1pPr>
          </a:lstStyle>
          <a:p>
            <a:r>
              <a:t>satisfy the customer</a:t>
            </a:r>
          </a:p>
        </p:txBody>
      </p:sp>
      <p:sp>
        <p:nvSpPr>
          <p:cNvPr id="147" name="welcome changing requirements"/>
          <p:cNvSpPr txBox="1"/>
          <p:nvPr/>
        </p:nvSpPr>
        <p:spPr>
          <a:xfrm>
            <a:off x="2279481" y="437495"/>
            <a:ext cx="4488863" cy="1441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05739">
              <a:defRPr sz="3239"/>
            </a:lvl1pPr>
          </a:lstStyle>
          <a:p>
            <a:r>
              <a:t>welcome changing requirements </a:t>
            </a:r>
          </a:p>
        </p:txBody>
      </p:sp>
      <p:sp>
        <p:nvSpPr>
          <p:cNvPr id="148" name="business and developers work together"/>
          <p:cNvSpPr txBox="1"/>
          <p:nvPr/>
        </p:nvSpPr>
        <p:spPr>
          <a:xfrm>
            <a:off x="8125854" y="687327"/>
            <a:ext cx="4896839" cy="1742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182880">
              <a:defRPr sz="2880"/>
            </a:lvl1pPr>
          </a:lstStyle>
          <a:p>
            <a:r>
              <a:t>business and developers work together</a:t>
            </a:r>
          </a:p>
        </p:txBody>
      </p:sp>
      <p:sp>
        <p:nvSpPr>
          <p:cNvPr id="149" name="build projects around individuals"/>
          <p:cNvSpPr txBox="1"/>
          <p:nvPr/>
        </p:nvSpPr>
        <p:spPr>
          <a:xfrm>
            <a:off x="2643873" y="8279850"/>
            <a:ext cx="6839269" cy="1328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01168">
              <a:defRPr sz="3168"/>
            </a:lvl1pPr>
          </a:lstStyle>
          <a:p>
            <a:r>
              <a:t>build projects around individuals</a:t>
            </a:r>
          </a:p>
        </p:txBody>
      </p:sp>
      <p:sp>
        <p:nvSpPr>
          <p:cNvPr id="150" name="face-to-face conversation"/>
          <p:cNvSpPr txBox="1"/>
          <p:nvPr/>
        </p:nvSpPr>
        <p:spPr>
          <a:xfrm>
            <a:off x="265173" y="2149529"/>
            <a:ext cx="4292658" cy="1239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187452">
              <a:defRPr sz="2952"/>
            </a:lvl1pPr>
          </a:lstStyle>
          <a:p>
            <a:r>
              <a:t> face-to-face conversation</a:t>
            </a:r>
          </a:p>
        </p:txBody>
      </p:sp>
      <p:sp>
        <p:nvSpPr>
          <p:cNvPr id="151" name="working software"/>
          <p:cNvSpPr txBox="1"/>
          <p:nvPr/>
        </p:nvSpPr>
        <p:spPr>
          <a:xfrm>
            <a:off x="4029480" y="6950177"/>
            <a:ext cx="5459578" cy="1328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69747">
              <a:defRPr sz="4248"/>
            </a:lvl1pPr>
          </a:lstStyle>
          <a:p>
            <a:r>
              <a:t>working software</a:t>
            </a:r>
          </a:p>
        </p:txBody>
      </p:sp>
      <p:sp>
        <p:nvSpPr>
          <p:cNvPr id="152" name="self-organising teams"/>
          <p:cNvSpPr txBox="1"/>
          <p:nvPr/>
        </p:nvSpPr>
        <p:spPr>
          <a:xfrm>
            <a:off x="9466948" y="5823854"/>
            <a:ext cx="3293073" cy="2070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51460">
              <a:defRPr sz="3960"/>
            </a:lvl1pPr>
          </a:lstStyle>
          <a:p>
            <a:r>
              <a:t>self-organising teams</a:t>
            </a:r>
          </a:p>
        </p:txBody>
      </p:sp>
      <p:sp>
        <p:nvSpPr>
          <p:cNvPr id="153" name="Simplicity"/>
          <p:cNvSpPr txBox="1"/>
          <p:nvPr/>
        </p:nvSpPr>
        <p:spPr>
          <a:xfrm>
            <a:off x="4029480" y="5682841"/>
            <a:ext cx="5459578" cy="1328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Simplicity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crum"/>
          <p:cNvSpPr txBox="1">
            <a:spLocks noGrp="1"/>
          </p:cNvSpPr>
          <p:nvPr>
            <p:ph type="title"/>
          </p:nvPr>
        </p:nvSpPr>
        <p:spPr>
          <a:xfrm>
            <a:off x="1727509" y="3756389"/>
            <a:ext cx="9936827" cy="1727225"/>
          </a:xfrm>
          <a:prstGeom prst="rect">
            <a:avLst/>
          </a:prstGeom>
          <a:ln w="9525">
            <a:round/>
          </a:ln>
        </p:spPr>
        <p:txBody>
          <a:bodyPr/>
          <a:lstStyle/>
          <a:p>
            <a:r>
              <a:t>Scrum</a:t>
            </a:r>
          </a:p>
        </p:txBody>
      </p:sp>
      <p:sp>
        <p:nvSpPr>
          <p:cNvPr id="158" name="scrum…"/>
          <p:cNvSpPr txBox="1"/>
          <p:nvPr/>
        </p:nvSpPr>
        <p:spPr>
          <a:xfrm>
            <a:off x="8218227" y="6199640"/>
            <a:ext cx="5004373" cy="1867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342900">
              <a:defRPr sz="5400"/>
            </a:pPr>
            <a:r>
              <a:t>scrum </a:t>
            </a:r>
          </a:p>
          <a:p>
            <a:pPr defTabSz="342900">
              <a:defRPr sz="5400"/>
            </a:pPr>
            <a:r>
              <a:t>master</a:t>
            </a:r>
          </a:p>
        </p:txBody>
      </p:sp>
      <p:sp>
        <p:nvSpPr>
          <p:cNvPr id="159" name="product…"/>
          <p:cNvSpPr txBox="1"/>
          <p:nvPr/>
        </p:nvSpPr>
        <p:spPr>
          <a:xfrm>
            <a:off x="3781728" y="1233220"/>
            <a:ext cx="5955082" cy="2155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402336">
              <a:defRPr sz="6336"/>
            </a:pPr>
            <a:r>
              <a:t>product </a:t>
            </a:r>
          </a:p>
          <a:p>
            <a:pPr defTabSz="402336">
              <a:defRPr sz="6336"/>
            </a:pPr>
            <a:r>
              <a:t>backlog</a:t>
            </a:r>
          </a:p>
        </p:txBody>
      </p:sp>
      <p:sp>
        <p:nvSpPr>
          <p:cNvPr id="160" name="sprint…"/>
          <p:cNvSpPr txBox="1"/>
          <p:nvPr/>
        </p:nvSpPr>
        <p:spPr>
          <a:xfrm>
            <a:off x="897286" y="441853"/>
            <a:ext cx="4488863" cy="14415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260604">
              <a:defRPr sz="4104"/>
            </a:pPr>
            <a:r>
              <a:t>sprint </a:t>
            </a:r>
          </a:p>
          <a:p>
            <a:pPr defTabSz="260604">
              <a:defRPr sz="4104"/>
            </a:pPr>
            <a:r>
              <a:t>backlog</a:t>
            </a:r>
          </a:p>
        </p:txBody>
      </p:sp>
      <p:sp>
        <p:nvSpPr>
          <p:cNvPr id="161" name="Sprint"/>
          <p:cNvSpPr txBox="1"/>
          <p:nvPr/>
        </p:nvSpPr>
        <p:spPr>
          <a:xfrm>
            <a:off x="4053981" y="5991006"/>
            <a:ext cx="4896839" cy="1742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Sprint</a:t>
            </a:r>
          </a:p>
        </p:txBody>
      </p:sp>
      <p:sp>
        <p:nvSpPr>
          <p:cNvPr id="162" name="backlog…"/>
          <p:cNvSpPr txBox="1"/>
          <p:nvPr/>
        </p:nvSpPr>
        <p:spPr>
          <a:xfrm>
            <a:off x="265173" y="2149529"/>
            <a:ext cx="4292658" cy="1239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187452">
              <a:defRPr sz="2952"/>
            </a:pPr>
            <a:r>
              <a:t>backlog </a:t>
            </a:r>
          </a:p>
          <a:p>
            <a:pPr defTabSz="187452">
              <a:defRPr sz="2952"/>
            </a:pPr>
            <a:r>
              <a:t>refinement</a:t>
            </a:r>
          </a:p>
        </p:txBody>
      </p:sp>
      <p:sp>
        <p:nvSpPr>
          <p:cNvPr id="163" name="product…"/>
          <p:cNvSpPr txBox="1"/>
          <p:nvPr/>
        </p:nvSpPr>
        <p:spPr>
          <a:xfrm>
            <a:off x="9096237" y="529787"/>
            <a:ext cx="2641706" cy="1742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283463">
              <a:defRPr sz="4464"/>
            </a:pPr>
            <a:r>
              <a:t>product </a:t>
            </a:r>
          </a:p>
          <a:p>
            <a:pPr defTabSz="283463">
              <a:defRPr sz="4464"/>
            </a:pPr>
            <a:r>
              <a:t>owner</a:t>
            </a:r>
          </a:p>
        </p:txBody>
      </p:sp>
      <p:sp>
        <p:nvSpPr>
          <p:cNvPr id="164" name="Ceremonies"/>
          <p:cNvSpPr txBox="1"/>
          <p:nvPr/>
        </p:nvSpPr>
        <p:spPr>
          <a:xfrm>
            <a:off x="3972483" y="7999299"/>
            <a:ext cx="5459578" cy="13287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402336">
              <a:defRPr sz="6336"/>
            </a:lvl1pPr>
          </a:lstStyle>
          <a:p>
            <a:r>
              <a:t>Ceremonies</a:t>
            </a:r>
          </a:p>
        </p:txBody>
      </p:sp>
      <p:sp>
        <p:nvSpPr>
          <p:cNvPr id="165" name="self-organising teams"/>
          <p:cNvSpPr txBox="1"/>
          <p:nvPr/>
        </p:nvSpPr>
        <p:spPr>
          <a:xfrm>
            <a:off x="939068" y="5827044"/>
            <a:ext cx="3293073" cy="20701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51460">
              <a:defRPr sz="3960"/>
            </a:lvl1pPr>
          </a:lstStyle>
          <a:p>
            <a:r>
              <a:t>self-organising teams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Kanban"/>
          <p:cNvSpPr txBox="1">
            <a:spLocks noGrp="1"/>
          </p:cNvSpPr>
          <p:nvPr>
            <p:ph type="title"/>
          </p:nvPr>
        </p:nvSpPr>
        <p:spPr>
          <a:xfrm>
            <a:off x="1727509" y="3756389"/>
            <a:ext cx="9936827" cy="1727225"/>
          </a:xfrm>
          <a:prstGeom prst="rect">
            <a:avLst/>
          </a:prstGeom>
          <a:ln w="9525">
            <a:round/>
          </a:ln>
        </p:spPr>
        <p:txBody>
          <a:bodyPr/>
          <a:lstStyle/>
          <a:p>
            <a:r>
              <a:t>Kanban</a:t>
            </a:r>
          </a:p>
        </p:txBody>
      </p:sp>
      <p:sp>
        <p:nvSpPr>
          <p:cNvPr id="170" name="lean…"/>
          <p:cNvSpPr txBox="1"/>
          <p:nvPr/>
        </p:nvSpPr>
        <p:spPr>
          <a:xfrm>
            <a:off x="3781728" y="1233220"/>
            <a:ext cx="5955082" cy="2155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402336">
              <a:defRPr sz="6336"/>
            </a:pPr>
            <a:r>
              <a:t>lean </a:t>
            </a:r>
          </a:p>
          <a:p>
            <a:pPr defTabSz="402336">
              <a:defRPr sz="6336"/>
            </a:pPr>
            <a:r>
              <a:t>method</a:t>
            </a:r>
          </a:p>
        </p:txBody>
      </p:sp>
      <p:sp>
        <p:nvSpPr>
          <p:cNvPr id="171" name="throughput"/>
          <p:cNvSpPr txBox="1"/>
          <p:nvPr/>
        </p:nvSpPr>
        <p:spPr>
          <a:xfrm>
            <a:off x="688653" y="1363180"/>
            <a:ext cx="3793903" cy="1328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97179">
              <a:defRPr sz="4680"/>
            </a:lvl1pPr>
          </a:lstStyle>
          <a:p>
            <a:r>
              <a:t>throughput</a:t>
            </a:r>
          </a:p>
        </p:txBody>
      </p:sp>
      <p:sp>
        <p:nvSpPr>
          <p:cNvPr id="172" name="Scrumban"/>
          <p:cNvSpPr txBox="1"/>
          <p:nvPr/>
        </p:nvSpPr>
        <p:spPr>
          <a:xfrm>
            <a:off x="2944955" y="5808452"/>
            <a:ext cx="7114890" cy="3286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7200"/>
            </a:lvl1pPr>
          </a:lstStyle>
          <a:p>
            <a:r>
              <a:t>Scrumban</a:t>
            </a:r>
          </a:p>
        </p:txBody>
      </p:sp>
      <p:sp>
        <p:nvSpPr>
          <p:cNvPr id="173" name="identify bottleneck"/>
          <p:cNvSpPr txBox="1"/>
          <p:nvPr/>
        </p:nvSpPr>
        <p:spPr>
          <a:xfrm>
            <a:off x="8418179" y="138600"/>
            <a:ext cx="2641706" cy="1742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210311">
              <a:defRPr sz="3312"/>
            </a:lvl1pPr>
          </a:lstStyle>
          <a:p>
            <a:r>
              <a:t>identify bottleneck</a:t>
            </a:r>
          </a:p>
        </p:txBody>
      </p:sp>
      <p:sp>
        <p:nvSpPr>
          <p:cNvPr id="174" name="WIP"/>
          <p:cNvSpPr txBox="1"/>
          <p:nvPr/>
        </p:nvSpPr>
        <p:spPr>
          <a:xfrm>
            <a:off x="9691236" y="2195049"/>
            <a:ext cx="1678204" cy="908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defTabSz="320039">
              <a:defRPr sz="5040"/>
            </a:lvl1pPr>
          </a:lstStyle>
          <a:p>
            <a:r>
              <a:t>WIP</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Screen Shot 2018-10-25 at 15.10.07.png" descr="Screen Shot 2018-10-25 at 15.10.07.png"/>
          <p:cNvPicPr>
            <a:picLocks noGrp="1"/>
          </p:cNvPicPr>
          <p:nvPr>
            <p:ph type="pic" idx="14"/>
          </p:nvPr>
        </p:nvPicPr>
        <p:blipFill>
          <a:blip r:embed="rId3">
            <a:extLst/>
          </a:blip>
          <a:stretch>
            <a:fillRect/>
          </a:stretch>
        </p:blipFill>
        <p:spPr>
          <a:xfrm rot="21600000">
            <a:off x="1357123" y="624448"/>
            <a:ext cx="10290554" cy="8530104"/>
          </a:xfrm>
          <a:prstGeom prst="rect">
            <a:avLst/>
          </a:prstGeom>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a:themeElements>
    <a:clrScheme name="Chalkboard">
      <a:dk1>
        <a:srgbClr val="BF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4563</Words>
  <Application>Microsoft Macintosh PowerPoint</Application>
  <PresentationFormat>Custom</PresentationFormat>
  <Paragraphs>462</Paragraphs>
  <Slides>36</Slides>
  <Notes>34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Chalkduster</vt:lpstr>
      <vt:lpstr>Helvetica Neue</vt:lpstr>
      <vt:lpstr>Chalkboard</vt:lpstr>
      <vt:lpstr>Agile,  Craftsmanship, DevOps  and  other monsters</vt:lpstr>
      <vt:lpstr>PowerPoint Presentation</vt:lpstr>
      <vt:lpstr>PowerPoint Presentation</vt:lpstr>
      <vt:lpstr>PowerPoint Presentation</vt:lpstr>
      <vt:lpstr>PowerPoint Presentation</vt:lpstr>
      <vt:lpstr>Twelve Principles</vt:lpstr>
      <vt:lpstr>Scrum</vt:lpstr>
      <vt:lpstr>Kanban</vt:lpstr>
      <vt:lpstr>PowerPoint Presentation</vt:lpstr>
      <vt:lpstr>Not only working software, but also well-crafted software</vt:lpstr>
      <vt:lpstr>well-crafted software  </vt:lpstr>
      <vt:lpstr>Not only responding to change, but also steadily adding value</vt:lpstr>
      <vt:lpstr>Not only individuals and interactions, but also a community of professionals</vt:lpstr>
      <vt:lpstr>Not only customer collaboration, but also productive partnerships</vt:lpstr>
      <vt:lpstr>Not only customer collaboration, but also productive partnerships</vt:lpstr>
      <vt:lpstr>DevOps</vt:lpstr>
      <vt:lpstr>Software engineering practice that aims at UNIFYING software DEVELOPMENT (Dev)  and  SOFTWARE OPERATION (Ops).</vt:lpstr>
      <vt:lpstr>DevOps movement is to strongly ADVOCATE AUTOMATION and MONITORING  (…), from integration, testing, releasing to deployment and infrastructure management.</vt:lpstr>
      <vt:lpstr>DevOps aims at  SHORTER DEVELOPMENT CYCLES,  INCREASE DEPLOYMENT FREQUENCY, more DEPENDABLE RELEASES, in close ALIGNMENT WITH BUSINESS OBJECTIVES.</vt:lpstr>
      <vt:lpstr>Culture</vt:lpstr>
      <vt:lpstr>How to fight with them.</vt:lpstr>
      <vt:lpstr>Combine Them All  Manifesto</vt:lpstr>
      <vt:lpstr>Understand</vt:lpstr>
      <vt:lpstr>There is no one way to do things</vt:lpstr>
      <vt:lpstr>Be Courageous     </vt:lpstr>
      <vt:lpstr>Continuous Improvement</vt:lpstr>
      <vt:lpstr>Keep it simple</vt:lpstr>
      <vt:lpstr>Respect</vt:lpstr>
      <vt:lpstr>Combine Them All  Manifesto</vt:lpstr>
      <vt:lpstr>The Future</vt:lpstr>
      <vt:lpstr>XP Practices</vt:lpstr>
      <vt:lpstr>Waterfall</vt:lpstr>
      <vt:lpstr>Hybrid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Craftsmanship, DevOps  and  other monsters</dc:title>
  <cp:lastModifiedBy>Robert Firek</cp:lastModifiedBy>
  <cp:revision>1</cp:revision>
  <dcterms:modified xsi:type="dcterms:W3CDTF">2018-11-30T08:52:08Z</dcterms:modified>
</cp:coreProperties>
</file>